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87D83-131A-4C41-86CA-E6602C826FC4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A08A1-2BFA-4EF0-8E7B-5052D9ECF3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A08A1-2BFA-4EF0-8E7B-5052D9ECF33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E41FF-1459-4476-923B-258F9DC3D291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6A765-3759-4372-9F99-C952E05815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Solutions of Homework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667000"/>
            <a:ext cx="3336925" cy="289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90"/>
          <p:cNvSpPr txBox="1">
            <a:spLocks noChangeArrowheads="1"/>
          </p:cNvSpPr>
          <p:nvPr/>
        </p:nvSpPr>
        <p:spPr bwMode="auto">
          <a:xfrm>
            <a:off x="457200" y="1371600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(b)</a:t>
            </a:r>
          </a:p>
        </p:txBody>
      </p:sp>
      <p:sp>
        <p:nvSpPr>
          <p:cNvPr id="11269" name="TextBox 89"/>
          <p:cNvSpPr txBox="1">
            <a:spLocks noChangeArrowheads="1"/>
          </p:cNvSpPr>
          <p:nvPr/>
        </p:nvSpPr>
        <p:spPr bwMode="auto">
          <a:xfrm>
            <a:off x="3352800" y="1600200"/>
            <a:ext cx="35274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Due to the presence of the 5V supply the diode conducts only for </a:t>
            </a:r>
            <a:r>
              <a:rPr lang="en-US" sz="2000" i="1"/>
              <a:t>v &gt; 5, R = 1k</a:t>
            </a:r>
            <a:r>
              <a:rPr lang="el-GR" sz="2000" i="1"/>
              <a:t>Ω</a:t>
            </a:r>
            <a:endParaRPr lang="en-US" sz="2000"/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1143000" y="1524000"/>
            <a:ext cx="1958975" cy="1503363"/>
            <a:chOff x="3508845" y="932675"/>
            <a:chExt cx="1959093" cy="1503997"/>
          </a:xfrm>
        </p:grpSpPr>
        <p:grpSp>
          <p:nvGrpSpPr>
            <p:cNvPr id="3" name="Group 62"/>
            <p:cNvGrpSpPr>
              <a:grpSpLocks/>
            </p:cNvGrpSpPr>
            <p:nvPr/>
          </p:nvGrpSpPr>
          <p:grpSpPr bwMode="auto">
            <a:xfrm rot="10800000">
              <a:off x="4226355" y="1987543"/>
              <a:ext cx="228600" cy="304800"/>
              <a:chOff x="4953000" y="4191000"/>
              <a:chExt cx="229394" cy="381794"/>
            </a:xfrm>
          </p:grpSpPr>
          <p:sp>
            <p:nvSpPr>
              <p:cNvPr id="142" name="Isosceles Triangle 141"/>
              <p:cNvSpPr/>
              <p:nvPr/>
            </p:nvSpPr>
            <p:spPr>
              <a:xfrm rot="5400000">
                <a:off x="4876629" y="4267518"/>
                <a:ext cx="381954" cy="229408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 rot="5400000">
                <a:off x="5000095" y="4381425"/>
                <a:ext cx="381954" cy="159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115"/>
            <p:cNvGrpSpPr>
              <a:grpSpLocks/>
            </p:cNvGrpSpPr>
            <p:nvPr/>
          </p:nvGrpSpPr>
          <p:grpSpPr bwMode="auto">
            <a:xfrm rot="5400000">
              <a:off x="4291979" y="1015710"/>
              <a:ext cx="127000" cy="628650"/>
              <a:chOff x="3781425" y="5421313"/>
              <a:chExt cx="127000" cy="628650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>
                <a:off x="3825550" y="5421739"/>
                <a:ext cx="0" cy="11430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3825550" y="5936120"/>
                <a:ext cx="0" cy="11430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3825549" y="5529695"/>
                <a:ext cx="76232" cy="5397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flipH="1">
                <a:off x="3781080" y="5575736"/>
                <a:ext cx="127054" cy="9208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3787434" y="5659878"/>
                <a:ext cx="114349" cy="8414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H="1">
                <a:off x="3781081" y="5736083"/>
                <a:ext cx="127054" cy="8414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3787434" y="5812288"/>
                <a:ext cx="114349" cy="8414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flipV="1">
                <a:off x="3825549" y="5877379"/>
                <a:ext cx="76232" cy="66679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Connector 116"/>
            <p:cNvCxnSpPr>
              <a:stCxn id="142" idx="3"/>
            </p:cNvCxnSpPr>
            <p:nvPr/>
          </p:nvCxnSpPr>
          <p:spPr>
            <a:xfrm>
              <a:off x="4455052" y="2139684"/>
              <a:ext cx="42388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3802551" y="2141272"/>
              <a:ext cx="423888" cy="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V="1">
              <a:off x="4878941" y="1920516"/>
              <a:ext cx="0" cy="23028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V="1">
              <a:off x="4878941" y="1304307"/>
              <a:ext cx="0" cy="35733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3804138" y="1302719"/>
              <a:ext cx="277830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3" name="Rectangle 121"/>
            <p:cNvSpPr>
              <a:spLocks noChangeArrowheads="1"/>
            </p:cNvSpPr>
            <p:nvPr/>
          </p:nvSpPr>
          <p:spPr bwMode="auto">
            <a:xfrm>
              <a:off x="3508845" y="1212619"/>
              <a:ext cx="327345" cy="1224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2000"/>
                <a:t>+</a:t>
              </a:r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 i="1"/>
                <a:t>v</a:t>
              </a:r>
              <a:endParaRPr lang="en-US" sz="2000" i="1" baseline="-25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/>
                <a:t>_</a:t>
              </a:r>
            </a:p>
          </p:txBody>
        </p:sp>
        <p:sp>
          <p:nvSpPr>
            <p:cNvPr id="11284" name="TextBox 122"/>
            <p:cNvSpPr txBox="1">
              <a:spLocks noChangeArrowheads="1"/>
            </p:cNvSpPr>
            <p:nvPr/>
          </p:nvSpPr>
          <p:spPr bwMode="auto">
            <a:xfrm>
              <a:off x="4085768" y="974013"/>
              <a:ext cx="6447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1k</a:t>
              </a:r>
              <a:r>
                <a:rPr lang="el-GR" sz="2000"/>
                <a:t>Ω</a:t>
              </a:r>
              <a:endParaRPr lang="en-US" sz="2000"/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>
              <a:off x="3764448" y="1239192"/>
              <a:ext cx="249252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6" name="TextBox 124"/>
            <p:cNvSpPr txBox="1">
              <a:spLocks noChangeArrowheads="1"/>
            </p:cNvSpPr>
            <p:nvPr/>
          </p:nvSpPr>
          <p:spPr bwMode="auto">
            <a:xfrm>
              <a:off x="3727090" y="932675"/>
              <a:ext cx="2551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</a:p>
          </p:txBody>
        </p:sp>
        <p:grpSp>
          <p:nvGrpSpPr>
            <p:cNvPr id="5" name="Group 131"/>
            <p:cNvGrpSpPr>
              <a:grpSpLocks/>
            </p:cNvGrpSpPr>
            <p:nvPr/>
          </p:nvGrpSpPr>
          <p:grpSpPr bwMode="auto">
            <a:xfrm>
              <a:off x="4728060" y="1681096"/>
              <a:ext cx="304800" cy="230187"/>
              <a:chOff x="6645870" y="4504340"/>
              <a:chExt cx="304800" cy="229210"/>
            </a:xfrm>
          </p:grpSpPr>
          <p:cxnSp>
            <p:nvCxnSpPr>
              <p:cNvPr id="130" name="Straight Connector 129"/>
              <p:cNvCxnSpPr/>
              <p:nvPr/>
            </p:nvCxnSpPr>
            <p:spPr bwMode="auto">
              <a:xfrm>
                <a:off x="6645928" y="4503949"/>
                <a:ext cx="30481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 bwMode="auto">
              <a:xfrm>
                <a:off x="6722133" y="4579857"/>
                <a:ext cx="153997" cy="158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auto">
              <a:xfrm>
                <a:off x="6645928" y="4655766"/>
                <a:ext cx="304818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auto">
              <a:xfrm>
                <a:off x="6722133" y="4733255"/>
                <a:ext cx="153997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88" name="Text Box 5"/>
            <p:cNvSpPr txBox="1">
              <a:spLocks noChangeArrowheads="1"/>
            </p:cNvSpPr>
            <p:nvPr/>
          </p:nvSpPr>
          <p:spPr bwMode="auto">
            <a:xfrm>
              <a:off x="4533595" y="1508750"/>
              <a:ext cx="243568" cy="658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2000"/>
                <a:t>+</a:t>
              </a:r>
            </a:p>
            <a:p>
              <a:pPr>
                <a:lnSpc>
                  <a:spcPct val="60000"/>
                </a:lnSpc>
              </a:pPr>
              <a:endParaRPr lang="en-US" sz="2000" b="1"/>
            </a:p>
            <a:p>
              <a:pPr>
                <a:lnSpc>
                  <a:spcPct val="60000"/>
                </a:lnSpc>
              </a:pPr>
              <a:r>
                <a:rPr lang="en-US" sz="2000" b="1"/>
                <a:t>_</a:t>
              </a:r>
            </a:p>
          </p:txBody>
        </p:sp>
        <p:sp>
          <p:nvSpPr>
            <p:cNvPr id="11289" name="TextBox 127"/>
            <p:cNvSpPr txBox="1">
              <a:spLocks noChangeArrowheads="1"/>
            </p:cNvSpPr>
            <p:nvPr/>
          </p:nvSpPr>
          <p:spPr bwMode="auto">
            <a:xfrm>
              <a:off x="4969083" y="1600278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5V</a:t>
              </a:r>
            </a:p>
          </p:txBody>
        </p:sp>
        <p:cxnSp>
          <p:nvCxnSpPr>
            <p:cNvPr id="129" name="Straight Connector 128"/>
            <p:cNvCxnSpPr/>
            <p:nvPr/>
          </p:nvCxnSpPr>
          <p:spPr>
            <a:xfrm flipH="1">
              <a:off x="4667790" y="1304307"/>
              <a:ext cx="21115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228600" y="5791200"/>
            <a:ext cx="845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First combine diode and resistance then add the voltage source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5849938" y="2895600"/>
            <a:ext cx="627062" cy="220980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73" name="Straight Connector 54"/>
          <p:cNvCxnSpPr>
            <a:cxnSpLocks noChangeShapeType="1"/>
          </p:cNvCxnSpPr>
          <p:nvPr/>
        </p:nvCxnSpPr>
        <p:spPr bwMode="auto">
          <a:xfrm flipH="1">
            <a:off x="3716338" y="5122863"/>
            <a:ext cx="2133600" cy="0"/>
          </a:xfrm>
          <a:prstGeom prst="line">
            <a:avLst/>
          </a:prstGeom>
          <a:noFill/>
          <a:ln w="22225" algn="ctr">
            <a:solidFill>
              <a:srgbClr val="7030A0"/>
            </a:solidFill>
            <a:round/>
            <a:headEnd/>
            <a:tailEnd/>
          </a:ln>
        </p:spPr>
      </p:cxnSp>
      <p:cxnSp>
        <p:nvCxnSpPr>
          <p:cNvPr id="42" name="Straight Arrow Connector 41"/>
          <p:cNvCxnSpPr/>
          <p:nvPr/>
        </p:nvCxnSpPr>
        <p:spPr>
          <a:xfrm>
            <a:off x="6172200" y="39624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867400" y="5029200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5"/>
          <p:cNvSpPr txBox="1">
            <a:spLocks noChangeArrowheads="1"/>
          </p:cNvSpPr>
          <p:nvPr/>
        </p:nvSpPr>
        <p:spPr bwMode="auto">
          <a:xfrm>
            <a:off x="395288" y="17732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(c)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955925"/>
            <a:ext cx="3770313" cy="327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10"/>
          <p:cNvSpPr>
            <a:spLocks noChangeArrowheads="1"/>
          </p:cNvSpPr>
          <p:nvPr/>
        </p:nvSpPr>
        <p:spPr bwMode="auto">
          <a:xfrm>
            <a:off x="179388" y="3141663"/>
            <a:ext cx="475297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Diode B is on for </a:t>
            </a:r>
            <a:r>
              <a:rPr lang="en-US" sz="2000" i="1"/>
              <a:t>v</a:t>
            </a:r>
            <a:r>
              <a:rPr lang="en-US" sz="2000"/>
              <a:t> &gt; 0 and R=1k</a:t>
            </a:r>
            <a:r>
              <a:rPr lang="el-GR" sz="2000"/>
              <a:t>Ω</a:t>
            </a:r>
            <a:r>
              <a:rPr lang="en-US" sz="2000"/>
              <a:t>.</a:t>
            </a:r>
          </a:p>
          <a:p>
            <a:r>
              <a:rPr lang="en-US" sz="2000"/>
              <a:t>Diode A is on for </a:t>
            </a:r>
            <a:r>
              <a:rPr lang="en-US" sz="2000" i="1"/>
              <a:t>v</a:t>
            </a:r>
            <a:r>
              <a:rPr lang="en-US" sz="2000"/>
              <a:t> &lt; 0 and R=2k</a:t>
            </a:r>
            <a:r>
              <a:rPr lang="el-GR" sz="2000"/>
              <a:t>Ω</a:t>
            </a:r>
            <a:r>
              <a:rPr lang="en-US" sz="2000"/>
              <a:t>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27088" y="1449388"/>
            <a:ext cx="2120900" cy="1638300"/>
            <a:chOff x="3125643" y="48140"/>
            <a:chExt cx="2573810" cy="2083653"/>
          </a:xfrm>
        </p:grpSpPr>
        <p:grpSp>
          <p:nvGrpSpPr>
            <p:cNvPr id="3" name="Group 62"/>
            <p:cNvGrpSpPr>
              <a:grpSpLocks/>
            </p:cNvGrpSpPr>
            <p:nvPr/>
          </p:nvGrpSpPr>
          <p:grpSpPr bwMode="auto">
            <a:xfrm rot="-5400000">
              <a:off x="4357353" y="1533812"/>
              <a:ext cx="228600" cy="304800"/>
              <a:chOff x="4953000" y="4191000"/>
              <a:chExt cx="229394" cy="381794"/>
            </a:xfrm>
          </p:grpSpPr>
          <p:sp>
            <p:nvSpPr>
              <p:cNvPr id="51" name="Isosceles Triangle 50"/>
              <p:cNvSpPr/>
              <p:nvPr/>
            </p:nvSpPr>
            <p:spPr>
              <a:xfrm rot="5400000">
                <a:off x="4876676" y="4268198"/>
                <a:ext cx="381277" cy="228945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rot="5400000">
                <a:off x="4990135" y="4381657"/>
                <a:ext cx="381277" cy="2027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4430737" y="736369"/>
              <a:ext cx="127000" cy="628650"/>
              <a:chOff x="3781425" y="5421313"/>
              <a:chExt cx="127000" cy="628650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3824885" y="5421578"/>
                <a:ext cx="0" cy="11508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824885" y="5934415"/>
                <a:ext cx="0" cy="11508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824885" y="5528588"/>
                <a:ext cx="77060" cy="5451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3780574" y="5575025"/>
                <a:ext cx="127149" cy="928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786354" y="5653768"/>
                <a:ext cx="115590" cy="848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H="1">
                <a:off x="3780574" y="5730492"/>
                <a:ext cx="127149" cy="848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3786354" y="5807216"/>
                <a:ext cx="115590" cy="82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3824885" y="5875863"/>
                <a:ext cx="77060" cy="6662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/>
            <p:nvPr/>
          </p:nvCxnSpPr>
          <p:spPr>
            <a:xfrm>
              <a:off x="3393427" y="508482"/>
              <a:ext cx="1695324" cy="2018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470343" y="502424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4474196" y="1336290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385720" y="2038917"/>
              <a:ext cx="1704957" cy="8076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1" name="Rectangle 19"/>
            <p:cNvSpPr>
              <a:spLocks noChangeArrowheads="1"/>
            </p:cNvSpPr>
            <p:nvPr/>
          </p:nvSpPr>
          <p:spPr bwMode="auto">
            <a:xfrm>
              <a:off x="3125643" y="513159"/>
              <a:ext cx="327345" cy="1618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400"/>
                <a:t>+</a:t>
              </a:r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 i="1"/>
                <a:t>v</a:t>
              </a:r>
              <a:endParaRPr lang="en-US" sz="1400" i="1" baseline="-250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endParaRPr lang="en-US" sz="1400"/>
            </a:p>
            <a:p>
              <a:pPr>
                <a:lnSpc>
                  <a:spcPct val="60000"/>
                </a:lnSpc>
              </a:pPr>
              <a:r>
                <a:rPr lang="en-US" sz="1400"/>
                <a:t>_</a:t>
              </a:r>
            </a:p>
          </p:txBody>
        </p:sp>
        <p:sp>
          <p:nvSpPr>
            <p:cNvPr id="12302" name="TextBox 20"/>
            <p:cNvSpPr txBox="1">
              <a:spLocks noChangeArrowheads="1"/>
            </p:cNvSpPr>
            <p:nvPr/>
          </p:nvSpPr>
          <p:spPr bwMode="auto">
            <a:xfrm>
              <a:off x="4469818" y="854645"/>
              <a:ext cx="615155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2k</a:t>
              </a:r>
              <a:r>
                <a:rPr lang="el-GR" sz="1400"/>
                <a:t>Ω</a:t>
              </a:r>
              <a:endParaRPr lang="en-US" sz="140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3393427" y="355035"/>
              <a:ext cx="34677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4" name="TextBox 22"/>
            <p:cNvSpPr txBox="1">
              <a:spLocks noChangeArrowheads="1"/>
            </p:cNvSpPr>
            <p:nvPr/>
          </p:nvSpPr>
          <p:spPr bwMode="auto">
            <a:xfrm>
              <a:off x="3356073" y="48140"/>
              <a:ext cx="284427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/>
                <a:t>i</a:t>
              </a:r>
            </a:p>
          </p:txBody>
        </p: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5045217" y="744413"/>
              <a:ext cx="127000" cy="628650"/>
              <a:chOff x="3781425" y="5421313"/>
              <a:chExt cx="127000" cy="62865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3824959" y="5421609"/>
                <a:ext cx="0" cy="11508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824959" y="5934447"/>
                <a:ext cx="0" cy="11508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824959" y="5528619"/>
                <a:ext cx="77060" cy="5451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3780650" y="5575057"/>
                <a:ext cx="127149" cy="9287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786428" y="5653800"/>
                <a:ext cx="115590" cy="848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3780650" y="5730524"/>
                <a:ext cx="127149" cy="8480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3786428" y="5807248"/>
                <a:ext cx="115590" cy="82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3824959" y="5875895"/>
                <a:ext cx="77060" cy="6662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flipV="1">
              <a:off x="5084897" y="510500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5088750" y="1344366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8" name="TextBox 26"/>
            <p:cNvSpPr txBox="1">
              <a:spLocks noChangeArrowheads="1"/>
            </p:cNvSpPr>
            <p:nvPr/>
          </p:nvSpPr>
          <p:spPr bwMode="auto">
            <a:xfrm>
              <a:off x="5084298" y="862689"/>
              <a:ext cx="615155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1k</a:t>
              </a:r>
              <a:r>
                <a:rPr lang="el-GR" sz="1400"/>
                <a:t>Ω</a:t>
              </a:r>
              <a:endParaRPr lang="en-US" sz="1400"/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 rot="5400000">
              <a:off x="4976118" y="1545005"/>
              <a:ext cx="228600" cy="304800"/>
              <a:chOff x="4953000" y="4191000"/>
              <a:chExt cx="229394" cy="381794"/>
            </a:xfrm>
          </p:grpSpPr>
          <p:sp>
            <p:nvSpPr>
              <p:cNvPr id="33" name="Isosceles Triangle 32"/>
              <p:cNvSpPr/>
              <p:nvPr/>
            </p:nvSpPr>
            <p:spPr>
              <a:xfrm rot="5400000">
                <a:off x="4876340" y="4267101"/>
                <a:ext cx="381277" cy="228943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89799" y="4380560"/>
                <a:ext cx="381277" cy="202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/>
            <p:cNvCxnSpPr/>
            <p:nvPr/>
          </p:nvCxnSpPr>
          <p:spPr>
            <a:xfrm flipV="1">
              <a:off x="4474196" y="1808746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5088750" y="1816822"/>
              <a:ext cx="0" cy="23017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12" name="TextBox 30"/>
            <p:cNvSpPr txBox="1">
              <a:spLocks noChangeArrowheads="1"/>
            </p:cNvSpPr>
            <p:nvPr/>
          </p:nvSpPr>
          <p:spPr bwMode="auto">
            <a:xfrm>
              <a:off x="4041421" y="1485064"/>
              <a:ext cx="393373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A</a:t>
              </a:r>
            </a:p>
          </p:txBody>
        </p:sp>
        <p:sp>
          <p:nvSpPr>
            <p:cNvPr id="12313" name="TextBox 31"/>
            <p:cNvSpPr txBox="1">
              <a:spLocks noChangeArrowheads="1"/>
            </p:cNvSpPr>
            <p:nvPr/>
          </p:nvSpPr>
          <p:spPr bwMode="auto">
            <a:xfrm>
              <a:off x="4687215" y="1485064"/>
              <a:ext cx="356408" cy="391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B</a:t>
              </a:r>
            </a:p>
          </p:txBody>
        </p:sp>
      </p:grpSp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90"/>
          <p:cNvSpPr txBox="1">
            <a:spLocks noChangeArrowheads="1"/>
          </p:cNvSpPr>
          <p:nvPr/>
        </p:nvSpPr>
        <p:spPr bwMode="auto">
          <a:xfrm>
            <a:off x="304800" y="1666875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(d)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48200" y="3048000"/>
            <a:ext cx="3683000" cy="3248025"/>
            <a:chOff x="5436096" y="3293324"/>
            <a:chExt cx="3302761" cy="2866837"/>
          </a:xfrm>
        </p:grpSpPr>
        <p:pic>
          <p:nvPicPr>
            <p:cNvPr id="1334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36096" y="3293324"/>
              <a:ext cx="3302761" cy="286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48" name="Rectangle 1"/>
            <p:cNvSpPr>
              <a:spLocks noChangeArrowheads="1"/>
            </p:cNvSpPr>
            <p:nvPr/>
          </p:nvSpPr>
          <p:spPr bwMode="auto">
            <a:xfrm>
              <a:off x="5640245" y="5552857"/>
              <a:ext cx="252028" cy="216024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4400">
                <a:solidFill>
                  <a:srgbClr val="0000B6"/>
                </a:solidFill>
                <a:latin typeface="Book Antiqua" pitchFamily="18" charset="0"/>
              </a:endParaRPr>
            </a:p>
          </p:txBody>
        </p:sp>
      </p:grp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04800" y="3141663"/>
            <a:ext cx="4259263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Diode D is on for </a:t>
            </a:r>
            <a:r>
              <a:rPr lang="en-US" sz="2000" i="1"/>
              <a:t>v</a:t>
            </a:r>
            <a:r>
              <a:rPr lang="en-US" sz="2000"/>
              <a:t> &gt; 0 and R=1k</a:t>
            </a:r>
            <a:r>
              <a:rPr lang="el-GR" sz="2000"/>
              <a:t>Ω</a:t>
            </a:r>
            <a:r>
              <a:rPr lang="en-US" sz="2000"/>
              <a:t>.</a:t>
            </a:r>
          </a:p>
          <a:p>
            <a:r>
              <a:rPr lang="en-US" sz="2000"/>
              <a:t>Diode C is on for </a:t>
            </a:r>
            <a:r>
              <a:rPr lang="en-US" sz="2000" i="1"/>
              <a:t>v</a:t>
            </a:r>
            <a:r>
              <a:rPr lang="en-US" sz="2000"/>
              <a:t> &lt; 0 and R=0</a:t>
            </a:r>
            <a:r>
              <a:rPr lang="el-GR" sz="2000"/>
              <a:t>Ω</a:t>
            </a:r>
            <a:r>
              <a:rPr lang="en-US" sz="2000"/>
              <a:t>.</a:t>
            </a:r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773113" y="1449388"/>
            <a:ext cx="1970087" cy="1630362"/>
            <a:chOff x="3030332" y="2756962"/>
            <a:chExt cx="2608614" cy="2130062"/>
          </a:xfrm>
        </p:grpSpPr>
        <p:grpSp>
          <p:nvGrpSpPr>
            <p:cNvPr id="4" name="Group 62"/>
            <p:cNvGrpSpPr>
              <a:grpSpLocks/>
            </p:cNvGrpSpPr>
            <p:nvPr/>
          </p:nvGrpSpPr>
          <p:grpSpPr bwMode="auto">
            <a:xfrm rot="-5400000">
              <a:off x="4357353" y="3853590"/>
              <a:ext cx="228600" cy="304800"/>
              <a:chOff x="4953000" y="4191000"/>
              <a:chExt cx="229394" cy="381794"/>
            </a:xfrm>
          </p:grpSpPr>
          <p:sp>
            <p:nvSpPr>
              <p:cNvPr id="80" name="Isosceles Triangle 79"/>
              <p:cNvSpPr/>
              <p:nvPr/>
            </p:nvSpPr>
            <p:spPr>
              <a:xfrm rot="5400000">
                <a:off x="4877247" y="4266948"/>
                <a:ext cx="381787" cy="228939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 rot="5400000">
                <a:off x="4996919" y="4380377"/>
                <a:ext cx="381787" cy="2081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/>
            <p:cNvCxnSpPr/>
            <p:nvPr/>
          </p:nvCxnSpPr>
          <p:spPr>
            <a:xfrm>
              <a:off x="3391881" y="3217404"/>
              <a:ext cx="1698437" cy="2073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80" idx="0"/>
            </p:cNvCxnSpPr>
            <p:nvPr/>
          </p:nvCxnSpPr>
          <p:spPr>
            <a:xfrm flipH="1" flipV="1">
              <a:off x="4470219" y="3211181"/>
              <a:ext cx="2103" cy="6802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3385574" y="4748062"/>
              <a:ext cx="1704744" cy="6222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3" name="Rectangle 57"/>
            <p:cNvSpPr>
              <a:spLocks noChangeArrowheads="1"/>
            </p:cNvSpPr>
            <p:nvPr/>
          </p:nvSpPr>
          <p:spPr bwMode="auto">
            <a:xfrm>
              <a:off x="3030332" y="3221981"/>
              <a:ext cx="327345" cy="1665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600"/>
                <a:t>+</a:t>
              </a:r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r>
                <a:rPr lang="en-US" sz="1600" i="1"/>
                <a:t>v</a:t>
              </a:r>
              <a:endParaRPr lang="en-US" sz="1600" i="1" baseline="-25000"/>
            </a:p>
            <a:p>
              <a:pPr>
                <a:lnSpc>
                  <a:spcPct val="60000"/>
                </a:lnSpc>
              </a:pPr>
              <a:endParaRPr lang="en-US" sz="1600"/>
            </a:p>
            <a:p>
              <a:pPr>
                <a:lnSpc>
                  <a:spcPct val="60000"/>
                </a:lnSpc>
              </a:pPr>
              <a:r>
                <a:rPr lang="en-US" sz="1600"/>
                <a:t>_</a:t>
              </a: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>
              <a:off x="3391881" y="3063923"/>
              <a:ext cx="348936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5" name="TextBox 59"/>
            <p:cNvSpPr txBox="1">
              <a:spLocks noChangeArrowheads="1"/>
            </p:cNvSpPr>
            <p:nvPr/>
          </p:nvSpPr>
          <p:spPr bwMode="auto">
            <a:xfrm>
              <a:off x="3356073" y="2756962"/>
              <a:ext cx="24237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1"/>
                <a:t>i</a:t>
              </a:r>
            </a:p>
          </p:txBody>
        </p:sp>
        <p:grpSp>
          <p:nvGrpSpPr>
            <p:cNvPr id="5" name="Group 60"/>
            <p:cNvGrpSpPr>
              <a:grpSpLocks/>
            </p:cNvGrpSpPr>
            <p:nvPr/>
          </p:nvGrpSpPr>
          <p:grpSpPr bwMode="auto">
            <a:xfrm>
              <a:off x="5046508" y="3914095"/>
              <a:ext cx="127000" cy="628650"/>
              <a:chOff x="3781425" y="5421313"/>
              <a:chExt cx="127000" cy="62865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3825235" y="5421508"/>
                <a:ext cx="0" cy="11407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825235" y="5935876"/>
                <a:ext cx="0" cy="11407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825235" y="5529359"/>
                <a:ext cx="77775" cy="5392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H="1">
                <a:off x="3781091" y="5574988"/>
                <a:ext cx="128225" cy="93332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787398" y="5653803"/>
                <a:ext cx="115611" cy="85036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>
                <a:off x="3781091" y="5730543"/>
                <a:ext cx="128225" cy="850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787398" y="5807284"/>
                <a:ext cx="115611" cy="82963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V="1">
                <a:off x="3825235" y="5877802"/>
                <a:ext cx="77775" cy="6637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 flipV="1">
              <a:off x="5084011" y="3219477"/>
              <a:ext cx="0" cy="23022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5088215" y="3702735"/>
              <a:ext cx="0" cy="23022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9" name="TextBox 63"/>
            <p:cNvSpPr txBox="1">
              <a:spLocks noChangeArrowheads="1"/>
            </p:cNvSpPr>
            <p:nvPr/>
          </p:nvSpPr>
          <p:spPr bwMode="auto">
            <a:xfrm>
              <a:off x="5085589" y="4032371"/>
              <a:ext cx="55335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1k</a:t>
              </a:r>
              <a:r>
                <a:rPr lang="el-GR" sz="1600"/>
                <a:t>Ω</a:t>
              </a:r>
              <a:endParaRPr lang="en-US" sz="1600"/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 rot="5400000">
              <a:off x="4976118" y="3431135"/>
              <a:ext cx="228600" cy="304800"/>
              <a:chOff x="4953000" y="4191000"/>
              <a:chExt cx="229394" cy="381794"/>
            </a:xfrm>
          </p:grpSpPr>
          <p:sp>
            <p:nvSpPr>
              <p:cNvPr id="70" name="Isosceles Triangle 69"/>
              <p:cNvSpPr/>
              <p:nvPr/>
            </p:nvSpPr>
            <p:spPr>
              <a:xfrm rot="5400000">
                <a:off x="4876744" y="4265196"/>
                <a:ext cx="381786" cy="231021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6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rot="5400000">
                <a:off x="4991214" y="4379666"/>
                <a:ext cx="381786" cy="208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>
              <a:endCxn id="80" idx="3"/>
            </p:cNvCxnSpPr>
            <p:nvPr/>
          </p:nvCxnSpPr>
          <p:spPr>
            <a:xfrm flipH="1" flipV="1">
              <a:off x="4472322" y="4119621"/>
              <a:ext cx="2101" cy="62844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5088215" y="4524064"/>
              <a:ext cx="0" cy="23022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33" name="TextBox 67"/>
            <p:cNvSpPr txBox="1">
              <a:spLocks noChangeArrowheads="1"/>
            </p:cNvSpPr>
            <p:nvPr/>
          </p:nvSpPr>
          <p:spPr bwMode="auto">
            <a:xfrm>
              <a:off x="4041421" y="3813050"/>
              <a:ext cx="3305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</a:t>
              </a:r>
            </a:p>
          </p:txBody>
        </p:sp>
        <p:sp>
          <p:nvSpPr>
            <p:cNvPr id="13334" name="TextBox 68"/>
            <p:cNvSpPr txBox="1">
              <a:spLocks noChangeArrowheads="1"/>
            </p:cNvSpPr>
            <p:nvPr/>
          </p:nvSpPr>
          <p:spPr bwMode="auto">
            <a:xfrm>
              <a:off x="4687215" y="3390595"/>
              <a:ext cx="3433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</p:grpSp>
      <p:sp>
        <p:nvSpPr>
          <p:cNvPr id="13318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>
                <a:solidFill>
                  <a:srgbClr val="FF66FF"/>
                </a:solidFill>
              </a:rPr>
              <a:t>Problem 6: </a:t>
            </a:r>
            <a:r>
              <a:rPr lang="en-US" sz="2400"/>
              <a:t>Assuming ideal diodes sketch to scale the transfer characteristics (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versus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) for the circuit shown below.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07950" y="4260850"/>
            <a:ext cx="523875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Case I: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 &gt; 0</a:t>
            </a:r>
          </a:p>
          <a:p>
            <a:r>
              <a:rPr lang="en-US" sz="2400"/>
              <a:t>Both diodes are on, and act as short circuits. The equivalent circuit is shown here.</a:t>
            </a:r>
          </a:p>
          <a:p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=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endParaRPr lang="en-US" sz="2400" i="1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79388" y="1641475"/>
            <a:ext cx="3994150" cy="2363788"/>
            <a:chOff x="4802430" y="241385"/>
            <a:chExt cx="3994120" cy="2363192"/>
          </a:xfrm>
        </p:grpSpPr>
        <p:sp>
          <p:nvSpPr>
            <p:cNvPr id="18463" name="TextBox 227"/>
            <p:cNvSpPr txBox="1">
              <a:spLocks noChangeArrowheads="1"/>
            </p:cNvSpPr>
            <p:nvPr/>
          </p:nvSpPr>
          <p:spPr bwMode="auto">
            <a:xfrm>
              <a:off x="4802430" y="1523468"/>
              <a:ext cx="4187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v</a:t>
              </a:r>
              <a:r>
                <a:rPr lang="en-US" sz="1800" baseline="-25000"/>
                <a:t>in</a:t>
              </a:r>
              <a:endParaRPr lang="en-US" sz="1800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5154652" y="1431815"/>
              <a:ext cx="457200" cy="457200"/>
              <a:chOff x="960" y="960"/>
              <a:chExt cx="336" cy="336"/>
            </a:xfrm>
          </p:grpSpPr>
          <p:sp>
            <p:nvSpPr>
              <p:cNvPr id="18503" name="Oval 4"/>
              <p:cNvSpPr>
                <a:spLocks noChangeArrowheads="1"/>
              </p:cNvSpPr>
              <p:nvPr/>
            </p:nvSpPr>
            <p:spPr bwMode="auto">
              <a:xfrm>
                <a:off x="960" y="960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8504" name="Text Box 5"/>
              <p:cNvSpPr txBox="1">
                <a:spLocks noChangeArrowheads="1"/>
              </p:cNvSpPr>
              <p:nvPr/>
            </p:nvSpPr>
            <p:spPr bwMode="auto">
              <a:xfrm>
                <a:off x="1021" y="972"/>
                <a:ext cx="179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60000"/>
                  </a:lnSpc>
                </a:pPr>
                <a:r>
                  <a:rPr lang="en-US" sz="1800"/>
                  <a:t>+</a:t>
                </a:r>
              </a:p>
              <a:p>
                <a:pPr>
                  <a:lnSpc>
                    <a:spcPct val="60000"/>
                  </a:lnSpc>
                </a:pPr>
                <a:r>
                  <a:rPr lang="en-US" sz="1800" b="1"/>
                  <a:t>_</a:t>
                </a:r>
              </a:p>
            </p:txBody>
          </p:sp>
        </p:grpSp>
        <p:grpSp>
          <p:nvGrpSpPr>
            <p:cNvPr id="4" name="Group 58"/>
            <p:cNvGrpSpPr>
              <a:grpSpLocks/>
            </p:cNvGrpSpPr>
            <p:nvPr/>
          </p:nvGrpSpPr>
          <p:grpSpPr bwMode="auto">
            <a:xfrm>
              <a:off x="5764252" y="764669"/>
              <a:ext cx="533400" cy="152400"/>
              <a:chOff x="4800448" y="3733680"/>
              <a:chExt cx="533318" cy="152322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4838784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914971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4991159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5067347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6200000" flipH="1">
                <a:off x="5143534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55"/>
              <p:cNvCxnSpPr/>
              <p:nvPr/>
            </p:nvCxnSpPr>
            <p:spPr>
              <a:xfrm rot="5400000" flipH="1" flipV="1">
                <a:off x="5257793" y="3810258"/>
                <a:ext cx="76142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57"/>
              <p:cNvCxnSpPr/>
              <p:nvPr/>
            </p:nvCxnSpPr>
            <p:spPr>
              <a:xfrm rot="5400000">
                <a:off x="4800667" y="3734116"/>
                <a:ext cx="76142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74"/>
            <p:cNvGrpSpPr>
              <a:grpSpLocks/>
            </p:cNvGrpSpPr>
            <p:nvPr/>
          </p:nvGrpSpPr>
          <p:grpSpPr bwMode="auto">
            <a:xfrm rot="5400000">
              <a:off x="6869153" y="1336168"/>
              <a:ext cx="533400" cy="152400"/>
              <a:chOff x="4800284" y="3734163"/>
              <a:chExt cx="533121" cy="152377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4838671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6"/>
              <p:cNvCxnSpPr/>
              <p:nvPr/>
            </p:nvCxnSpPr>
            <p:spPr>
              <a:xfrm rot="5400000" flipH="1" flipV="1">
                <a:off x="4914812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6200000" flipH="1">
                <a:off x="4990953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5067094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5143235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5257469" y="3810191"/>
                <a:ext cx="76188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4800624" y="3734003"/>
                <a:ext cx="76188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Elbow Connector 51"/>
            <p:cNvCxnSpPr>
              <a:stCxn id="18504" idx="0"/>
            </p:cNvCxnSpPr>
            <p:nvPr/>
          </p:nvCxnSpPr>
          <p:spPr bwMode="auto">
            <a:xfrm rot="5400000" flipH="1" flipV="1">
              <a:off x="5258114" y="941246"/>
              <a:ext cx="607859" cy="404810"/>
            </a:xfrm>
            <a:prstGeom prst="bentConnector3">
              <a:avLst>
                <a:gd name="adj1" fmla="val 97072"/>
              </a:avLst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 bwMode="auto">
            <a:xfrm>
              <a:off x="6301019" y="834960"/>
              <a:ext cx="1984360" cy="0"/>
            </a:xfrm>
            <a:prstGeom prst="line">
              <a:avLst/>
            </a:prstGeom>
            <a:ln w="22225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 bwMode="auto">
            <a:xfrm rot="5400000" flipH="1" flipV="1">
              <a:off x="6984470" y="992876"/>
              <a:ext cx="304723" cy="1587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6946379" y="2399047"/>
              <a:ext cx="380904" cy="1587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471" name="Text Box 5"/>
            <p:cNvSpPr txBox="1">
              <a:spLocks noChangeArrowheads="1"/>
            </p:cNvSpPr>
            <p:nvPr/>
          </p:nvSpPr>
          <p:spPr bwMode="auto">
            <a:xfrm>
              <a:off x="8285375" y="932675"/>
              <a:ext cx="511175" cy="1588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800"/>
                <a:t>+</a:t>
              </a:r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r>
                <a:rPr lang="en-US" sz="1800"/>
                <a:t>v</a:t>
              </a:r>
              <a:r>
                <a:rPr lang="en-US" sz="1800" baseline="-25000"/>
                <a:t>o</a:t>
              </a:r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r>
                <a:rPr lang="en-US" sz="1800"/>
                <a:t>_</a:t>
              </a:r>
            </a:p>
          </p:txBody>
        </p:sp>
        <p:sp>
          <p:nvSpPr>
            <p:cNvPr id="18472" name="TextBox 227"/>
            <p:cNvSpPr txBox="1">
              <a:spLocks noChangeArrowheads="1"/>
            </p:cNvSpPr>
            <p:nvPr/>
          </p:nvSpPr>
          <p:spPr bwMode="auto">
            <a:xfrm>
              <a:off x="5800960" y="845826"/>
              <a:ext cx="6014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1k</a:t>
              </a:r>
              <a:r>
                <a:rPr lang="el-GR" sz="1800"/>
                <a:t>Ω</a:t>
              </a:r>
              <a:endParaRPr lang="en-US" sz="1800"/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5383451" y="2590293"/>
              <a:ext cx="2901928" cy="0"/>
            </a:xfrm>
            <a:prstGeom prst="line">
              <a:avLst/>
            </a:prstGeom>
            <a:ln w="22225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18503" idx="4"/>
            </p:cNvCxnSpPr>
            <p:nvPr/>
          </p:nvCxnSpPr>
          <p:spPr>
            <a:xfrm flipH="1" flipV="1">
              <a:off x="5383451" y="1888795"/>
              <a:ext cx="0" cy="71578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75" name="TextBox 227"/>
            <p:cNvSpPr txBox="1">
              <a:spLocks noChangeArrowheads="1"/>
            </p:cNvSpPr>
            <p:nvPr/>
          </p:nvSpPr>
          <p:spPr bwMode="auto">
            <a:xfrm>
              <a:off x="7160707" y="1268281"/>
              <a:ext cx="6014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1k</a:t>
              </a:r>
              <a:r>
                <a:rPr lang="el-GR" sz="1800"/>
                <a:t>Ω</a:t>
              </a:r>
              <a:endParaRPr lang="en-US" sz="180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6223231" y="408031"/>
              <a:ext cx="42386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5570774" y="408031"/>
              <a:ext cx="423859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5992985" y="241385"/>
              <a:ext cx="228600" cy="304800"/>
              <a:chOff x="4953000" y="4191000"/>
              <a:chExt cx="229394" cy="381794"/>
            </a:xfrm>
          </p:grpSpPr>
          <p:sp>
            <p:nvSpPr>
              <p:cNvPr id="72" name="Isosceles Triangle 71"/>
              <p:cNvSpPr/>
              <p:nvPr/>
            </p:nvSpPr>
            <p:spPr>
              <a:xfrm rot="5400000">
                <a:off x="4876908" y="4267153"/>
                <a:ext cx="381698" cy="229392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 rot="5400000">
                <a:off x="4990808" y="4381052"/>
                <a:ext cx="381698" cy="159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Connector 63"/>
            <p:cNvCxnSpPr/>
            <p:nvPr/>
          </p:nvCxnSpPr>
          <p:spPr>
            <a:xfrm>
              <a:off x="6647091" y="393747"/>
              <a:ext cx="0" cy="43169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581886" y="408031"/>
              <a:ext cx="0" cy="43169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 bwMode="auto">
            <a:xfrm rot="10800000">
              <a:off x="6985226" y="1964975"/>
              <a:ext cx="304798" cy="228542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rot="10800000">
              <a:off x="6985226" y="2191931"/>
              <a:ext cx="304798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7290023" y="2112576"/>
              <a:ext cx="168274" cy="857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6867751" y="2196692"/>
              <a:ext cx="168274" cy="857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85" name="TextBox 227"/>
            <p:cNvSpPr txBox="1">
              <a:spLocks noChangeArrowheads="1"/>
            </p:cNvSpPr>
            <p:nvPr/>
          </p:nvSpPr>
          <p:spPr bwMode="auto">
            <a:xfrm>
              <a:off x="7476293" y="1892800"/>
              <a:ext cx="4667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3V</a:t>
              </a:r>
            </a:p>
          </p:txBody>
        </p:sp>
        <p:cxnSp>
          <p:nvCxnSpPr>
            <p:cNvPr id="71" name="Straight Connector 70"/>
            <p:cNvCxnSpPr>
              <a:stCxn id="66" idx="3"/>
            </p:cNvCxnSpPr>
            <p:nvPr/>
          </p:nvCxnSpPr>
          <p:spPr>
            <a:xfrm flipV="1">
              <a:off x="7137624" y="1679297"/>
              <a:ext cx="0" cy="2856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4970463" y="2946400"/>
            <a:ext cx="3994150" cy="2211388"/>
            <a:chOff x="4826352" y="2226320"/>
            <a:chExt cx="3994120" cy="2210792"/>
          </a:xfrm>
        </p:grpSpPr>
        <p:sp>
          <p:nvSpPr>
            <p:cNvPr id="18438" name="TextBox 227"/>
            <p:cNvSpPr txBox="1">
              <a:spLocks noChangeArrowheads="1"/>
            </p:cNvSpPr>
            <p:nvPr/>
          </p:nvSpPr>
          <p:spPr bwMode="auto">
            <a:xfrm>
              <a:off x="4826352" y="3356003"/>
              <a:ext cx="4187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v</a:t>
              </a:r>
              <a:r>
                <a:rPr lang="en-US" sz="1800" baseline="-25000"/>
                <a:t>in</a:t>
              </a:r>
              <a:endParaRPr lang="en-US" sz="1800"/>
            </a:p>
          </p:txBody>
        </p: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5178574" y="3264350"/>
              <a:ext cx="457200" cy="457200"/>
              <a:chOff x="960" y="960"/>
              <a:chExt cx="336" cy="336"/>
            </a:xfrm>
          </p:grpSpPr>
          <p:sp>
            <p:nvSpPr>
              <p:cNvPr id="18461" name="Oval 4"/>
              <p:cNvSpPr>
                <a:spLocks noChangeArrowheads="1"/>
              </p:cNvSpPr>
              <p:nvPr/>
            </p:nvSpPr>
            <p:spPr bwMode="auto">
              <a:xfrm>
                <a:off x="960" y="960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8462" name="Text Box 5"/>
              <p:cNvSpPr txBox="1">
                <a:spLocks noChangeArrowheads="1"/>
              </p:cNvSpPr>
              <p:nvPr/>
            </p:nvSpPr>
            <p:spPr bwMode="auto">
              <a:xfrm>
                <a:off x="1021" y="972"/>
                <a:ext cx="179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60000"/>
                  </a:lnSpc>
                </a:pPr>
                <a:r>
                  <a:rPr lang="en-US" sz="1800"/>
                  <a:t>+</a:t>
                </a:r>
              </a:p>
              <a:p>
                <a:pPr>
                  <a:lnSpc>
                    <a:spcPct val="60000"/>
                  </a:lnSpc>
                </a:pPr>
                <a:r>
                  <a:rPr lang="en-US" sz="1800" b="1"/>
                  <a:t>_</a:t>
                </a:r>
              </a:p>
            </p:txBody>
          </p: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 rot="5400000">
              <a:off x="6893075" y="3168703"/>
              <a:ext cx="533400" cy="152400"/>
              <a:chOff x="4800284" y="3734163"/>
              <a:chExt cx="533121" cy="152377"/>
            </a:xfrm>
          </p:grpSpPr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4838695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76"/>
              <p:cNvCxnSpPr/>
              <p:nvPr/>
            </p:nvCxnSpPr>
            <p:spPr>
              <a:xfrm rot="5400000" flipH="1" flipV="1">
                <a:off x="4914834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4990974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5067113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5143253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 flipH="1" flipV="1">
                <a:off x="5257487" y="3810192"/>
                <a:ext cx="76188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4800649" y="3734004"/>
                <a:ext cx="76188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38" name="Elbow Connector 137"/>
            <p:cNvCxnSpPr>
              <a:stCxn id="18462" idx="0"/>
            </p:cNvCxnSpPr>
            <p:nvPr/>
          </p:nvCxnSpPr>
          <p:spPr bwMode="auto">
            <a:xfrm rot="5400000" flipH="1" flipV="1">
              <a:off x="5282041" y="2773806"/>
              <a:ext cx="607848" cy="404810"/>
            </a:xfrm>
            <a:prstGeom prst="bentConnector3">
              <a:avLst>
                <a:gd name="adj1" fmla="val 97072"/>
              </a:avLst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 bwMode="auto">
            <a:xfrm>
              <a:off x="6324941" y="2667526"/>
              <a:ext cx="1984360" cy="0"/>
            </a:xfrm>
            <a:prstGeom prst="line">
              <a:avLst/>
            </a:prstGeom>
            <a:ln w="22225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 bwMode="auto">
            <a:xfrm rot="5400000" flipH="1" flipV="1">
              <a:off x="7008395" y="2825439"/>
              <a:ext cx="304718" cy="1587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 bwMode="auto">
            <a:xfrm flipH="1">
              <a:off x="7159959" y="3797521"/>
              <a:ext cx="0" cy="625306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445" name="Text Box 5"/>
            <p:cNvSpPr txBox="1">
              <a:spLocks noChangeArrowheads="1"/>
            </p:cNvSpPr>
            <p:nvPr/>
          </p:nvSpPr>
          <p:spPr bwMode="auto">
            <a:xfrm>
              <a:off x="8309297" y="2765210"/>
              <a:ext cx="511175" cy="1588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800"/>
                <a:t>+</a:t>
              </a:r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r>
                <a:rPr lang="en-US" sz="1800"/>
                <a:t>v</a:t>
              </a:r>
              <a:r>
                <a:rPr lang="en-US" sz="1800" baseline="-25000"/>
                <a:t>o</a:t>
              </a:r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r>
                <a:rPr lang="en-US" sz="1800"/>
                <a:t>_</a:t>
              </a:r>
            </a:p>
          </p:txBody>
        </p:sp>
        <p:cxnSp>
          <p:nvCxnSpPr>
            <p:cNvPr id="144" name="Straight Connector 143"/>
            <p:cNvCxnSpPr/>
            <p:nvPr/>
          </p:nvCxnSpPr>
          <p:spPr bwMode="auto">
            <a:xfrm>
              <a:off x="5407373" y="4422828"/>
              <a:ext cx="2901928" cy="0"/>
            </a:xfrm>
            <a:prstGeom prst="line">
              <a:avLst/>
            </a:prstGeom>
            <a:ln w="22225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endCxn id="18461" idx="4"/>
            </p:cNvCxnSpPr>
            <p:nvPr/>
          </p:nvCxnSpPr>
          <p:spPr>
            <a:xfrm flipH="1" flipV="1">
              <a:off x="5407373" y="3721342"/>
              <a:ext cx="0" cy="7157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8" name="TextBox 227"/>
            <p:cNvSpPr txBox="1">
              <a:spLocks noChangeArrowheads="1"/>
            </p:cNvSpPr>
            <p:nvPr/>
          </p:nvSpPr>
          <p:spPr bwMode="auto">
            <a:xfrm>
              <a:off x="7184629" y="3100816"/>
              <a:ext cx="6014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1k</a:t>
              </a:r>
              <a:r>
                <a:rPr lang="el-GR" sz="1800"/>
                <a:t>Ω</a:t>
              </a:r>
              <a:endParaRPr lang="en-US" sz="1800"/>
            </a:p>
          </p:txBody>
        </p:sp>
        <p:cxnSp>
          <p:nvCxnSpPr>
            <p:cNvPr id="147" name="Straight Connector 146"/>
            <p:cNvCxnSpPr/>
            <p:nvPr/>
          </p:nvCxnSpPr>
          <p:spPr>
            <a:xfrm flipV="1">
              <a:off x="6018555" y="2240604"/>
              <a:ext cx="65245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5594696" y="2240604"/>
              <a:ext cx="423859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671013" y="2226320"/>
              <a:ext cx="0" cy="4316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5605808" y="2240604"/>
              <a:ext cx="0" cy="4316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V="1">
              <a:off x="7161546" y="3511848"/>
              <a:ext cx="0" cy="28567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559300" y="1641475"/>
            <a:ext cx="4549775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Case II: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 &lt; 0</a:t>
            </a:r>
          </a:p>
          <a:p>
            <a:r>
              <a:rPr lang="en-US" sz="2400"/>
              <a:t>Both diodes are reverse biased and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is the sum of the voltage drops across Zener diode and 1k</a:t>
            </a:r>
            <a:r>
              <a:rPr lang="el-GR" sz="2400"/>
              <a:t>Ω</a:t>
            </a:r>
            <a:r>
              <a:rPr lang="en-US" sz="2400"/>
              <a:t> resistor.</a:t>
            </a:r>
            <a:endParaRPr lang="en-US" sz="2400" i="1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79388" y="1641475"/>
            <a:ext cx="3994150" cy="2363788"/>
            <a:chOff x="4802430" y="241385"/>
            <a:chExt cx="3994120" cy="2363192"/>
          </a:xfrm>
        </p:grpSpPr>
        <p:sp>
          <p:nvSpPr>
            <p:cNvPr id="19501" name="TextBox 227"/>
            <p:cNvSpPr txBox="1">
              <a:spLocks noChangeArrowheads="1"/>
            </p:cNvSpPr>
            <p:nvPr/>
          </p:nvSpPr>
          <p:spPr bwMode="auto">
            <a:xfrm>
              <a:off x="4802430" y="1523468"/>
              <a:ext cx="4187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v</a:t>
              </a:r>
              <a:r>
                <a:rPr lang="en-US" sz="1800" baseline="-25000"/>
                <a:t>in</a:t>
              </a:r>
              <a:endParaRPr lang="en-US" sz="1800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5154652" y="1431815"/>
              <a:ext cx="457200" cy="457200"/>
              <a:chOff x="960" y="960"/>
              <a:chExt cx="336" cy="336"/>
            </a:xfrm>
          </p:grpSpPr>
          <p:sp>
            <p:nvSpPr>
              <p:cNvPr id="19541" name="Oval 4"/>
              <p:cNvSpPr>
                <a:spLocks noChangeArrowheads="1"/>
              </p:cNvSpPr>
              <p:nvPr/>
            </p:nvSpPr>
            <p:spPr bwMode="auto">
              <a:xfrm>
                <a:off x="960" y="960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9542" name="Text Box 5"/>
              <p:cNvSpPr txBox="1">
                <a:spLocks noChangeArrowheads="1"/>
              </p:cNvSpPr>
              <p:nvPr/>
            </p:nvSpPr>
            <p:spPr bwMode="auto">
              <a:xfrm>
                <a:off x="1021" y="972"/>
                <a:ext cx="179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60000"/>
                  </a:lnSpc>
                </a:pPr>
                <a:r>
                  <a:rPr lang="en-US" sz="1800"/>
                  <a:t>+</a:t>
                </a:r>
              </a:p>
              <a:p>
                <a:pPr>
                  <a:lnSpc>
                    <a:spcPct val="60000"/>
                  </a:lnSpc>
                </a:pPr>
                <a:r>
                  <a:rPr lang="en-US" sz="1800" b="1"/>
                  <a:t>_</a:t>
                </a:r>
              </a:p>
            </p:txBody>
          </p:sp>
        </p:grpSp>
        <p:grpSp>
          <p:nvGrpSpPr>
            <p:cNvPr id="4" name="Group 58"/>
            <p:cNvGrpSpPr>
              <a:grpSpLocks/>
            </p:cNvGrpSpPr>
            <p:nvPr/>
          </p:nvGrpSpPr>
          <p:grpSpPr bwMode="auto">
            <a:xfrm>
              <a:off x="5764252" y="764669"/>
              <a:ext cx="533400" cy="152400"/>
              <a:chOff x="4800448" y="3733680"/>
              <a:chExt cx="533318" cy="152322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4838784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914971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4991159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5067347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6200000" flipH="1">
                <a:off x="5143534" y="3772187"/>
                <a:ext cx="152284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55"/>
              <p:cNvCxnSpPr/>
              <p:nvPr/>
            </p:nvCxnSpPr>
            <p:spPr>
              <a:xfrm rot="5400000" flipH="1" flipV="1">
                <a:off x="5257793" y="3810258"/>
                <a:ext cx="76142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57"/>
              <p:cNvCxnSpPr/>
              <p:nvPr/>
            </p:nvCxnSpPr>
            <p:spPr>
              <a:xfrm rot="5400000">
                <a:off x="4800667" y="3734116"/>
                <a:ext cx="76142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74"/>
            <p:cNvGrpSpPr>
              <a:grpSpLocks/>
            </p:cNvGrpSpPr>
            <p:nvPr/>
          </p:nvGrpSpPr>
          <p:grpSpPr bwMode="auto">
            <a:xfrm rot="5400000">
              <a:off x="6869153" y="1336168"/>
              <a:ext cx="533400" cy="152400"/>
              <a:chOff x="4800284" y="3734163"/>
              <a:chExt cx="533121" cy="152377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4838671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6"/>
              <p:cNvCxnSpPr/>
              <p:nvPr/>
            </p:nvCxnSpPr>
            <p:spPr>
              <a:xfrm rot="5400000" flipH="1" flipV="1">
                <a:off x="4914812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6200000" flipH="1">
                <a:off x="4990953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5067094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5143235" y="3772097"/>
                <a:ext cx="152376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5257469" y="3810191"/>
                <a:ext cx="76188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4800624" y="3734003"/>
                <a:ext cx="76188" cy="7614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Elbow Connector 51"/>
            <p:cNvCxnSpPr>
              <a:stCxn id="19542" idx="0"/>
            </p:cNvCxnSpPr>
            <p:nvPr/>
          </p:nvCxnSpPr>
          <p:spPr bwMode="auto">
            <a:xfrm rot="5400000" flipH="1" flipV="1">
              <a:off x="5258114" y="941246"/>
              <a:ext cx="607859" cy="404810"/>
            </a:xfrm>
            <a:prstGeom prst="bentConnector3">
              <a:avLst>
                <a:gd name="adj1" fmla="val 97072"/>
              </a:avLst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 bwMode="auto">
            <a:xfrm>
              <a:off x="6301019" y="834960"/>
              <a:ext cx="1984360" cy="0"/>
            </a:xfrm>
            <a:prstGeom prst="line">
              <a:avLst/>
            </a:prstGeom>
            <a:ln w="22225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 bwMode="auto">
            <a:xfrm rot="5400000" flipH="1" flipV="1">
              <a:off x="6984470" y="992876"/>
              <a:ext cx="304723" cy="1587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6946379" y="2399047"/>
              <a:ext cx="380904" cy="1587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509" name="Text Box 5"/>
            <p:cNvSpPr txBox="1">
              <a:spLocks noChangeArrowheads="1"/>
            </p:cNvSpPr>
            <p:nvPr/>
          </p:nvSpPr>
          <p:spPr bwMode="auto">
            <a:xfrm>
              <a:off x="8285375" y="932675"/>
              <a:ext cx="511175" cy="1588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800"/>
                <a:t>+</a:t>
              </a:r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r>
                <a:rPr lang="en-US" sz="1800"/>
                <a:t>v</a:t>
              </a:r>
              <a:r>
                <a:rPr lang="en-US" sz="1800" baseline="-25000"/>
                <a:t>o</a:t>
              </a:r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r>
                <a:rPr lang="en-US" sz="1800"/>
                <a:t>_</a:t>
              </a:r>
            </a:p>
          </p:txBody>
        </p:sp>
        <p:sp>
          <p:nvSpPr>
            <p:cNvPr id="19510" name="TextBox 227"/>
            <p:cNvSpPr txBox="1">
              <a:spLocks noChangeArrowheads="1"/>
            </p:cNvSpPr>
            <p:nvPr/>
          </p:nvSpPr>
          <p:spPr bwMode="auto">
            <a:xfrm>
              <a:off x="5800960" y="845826"/>
              <a:ext cx="6014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1k</a:t>
              </a:r>
              <a:r>
                <a:rPr lang="el-GR" sz="1800"/>
                <a:t>Ω</a:t>
              </a:r>
              <a:endParaRPr lang="en-US" sz="1800"/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5383451" y="2590293"/>
              <a:ext cx="2901928" cy="0"/>
            </a:xfrm>
            <a:prstGeom prst="line">
              <a:avLst/>
            </a:prstGeom>
            <a:ln w="22225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19541" idx="4"/>
            </p:cNvCxnSpPr>
            <p:nvPr/>
          </p:nvCxnSpPr>
          <p:spPr>
            <a:xfrm flipH="1" flipV="1">
              <a:off x="5383451" y="1888795"/>
              <a:ext cx="0" cy="71578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13" name="TextBox 227"/>
            <p:cNvSpPr txBox="1">
              <a:spLocks noChangeArrowheads="1"/>
            </p:cNvSpPr>
            <p:nvPr/>
          </p:nvSpPr>
          <p:spPr bwMode="auto">
            <a:xfrm>
              <a:off x="7160707" y="1268281"/>
              <a:ext cx="6014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1k</a:t>
              </a:r>
              <a:r>
                <a:rPr lang="el-GR" sz="1800"/>
                <a:t>Ω</a:t>
              </a:r>
              <a:endParaRPr lang="en-US" sz="180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6223231" y="408031"/>
              <a:ext cx="42386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5570774" y="408031"/>
              <a:ext cx="423859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5992985" y="241385"/>
              <a:ext cx="228600" cy="304800"/>
              <a:chOff x="4953000" y="4191000"/>
              <a:chExt cx="229394" cy="381794"/>
            </a:xfrm>
          </p:grpSpPr>
          <p:sp>
            <p:nvSpPr>
              <p:cNvPr id="72" name="Isosceles Triangle 71"/>
              <p:cNvSpPr/>
              <p:nvPr/>
            </p:nvSpPr>
            <p:spPr>
              <a:xfrm rot="5400000">
                <a:off x="4876908" y="4267153"/>
                <a:ext cx="381698" cy="229392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 rot="5400000">
                <a:off x="4990808" y="4381052"/>
                <a:ext cx="381698" cy="159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Connector 63"/>
            <p:cNvCxnSpPr/>
            <p:nvPr/>
          </p:nvCxnSpPr>
          <p:spPr>
            <a:xfrm>
              <a:off x="6647091" y="393747"/>
              <a:ext cx="0" cy="43169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581886" y="408031"/>
              <a:ext cx="0" cy="43169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Isosceles Triangle 65"/>
            <p:cNvSpPr/>
            <p:nvPr/>
          </p:nvSpPr>
          <p:spPr bwMode="auto">
            <a:xfrm rot="10800000">
              <a:off x="6985226" y="1964975"/>
              <a:ext cx="304798" cy="228542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rot="10800000">
              <a:off x="6985226" y="2191931"/>
              <a:ext cx="304798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7290023" y="2112576"/>
              <a:ext cx="168274" cy="857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6867751" y="2196692"/>
              <a:ext cx="168274" cy="8570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23" name="TextBox 227"/>
            <p:cNvSpPr txBox="1">
              <a:spLocks noChangeArrowheads="1"/>
            </p:cNvSpPr>
            <p:nvPr/>
          </p:nvSpPr>
          <p:spPr bwMode="auto">
            <a:xfrm>
              <a:off x="7476293" y="1892800"/>
              <a:ext cx="4667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3V</a:t>
              </a:r>
            </a:p>
          </p:txBody>
        </p:sp>
        <p:cxnSp>
          <p:nvCxnSpPr>
            <p:cNvPr id="71" name="Straight Connector 70"/>
            <p:cNvCxnSpPr>
              <a:stCxn id="66" idx="3"/>
            </p:cNvCxnSpPr>
            <p:nvPr/>
          </p:nvCxnSpPr>
          <p:spPr>
            <a:xfrm flipV="1">
              <a:off x="7137624" y="1679297"/>
              <a:ext cx="0" cy="28567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4899025" y="3738563"/>
            <a:ext cx="3994150" cy="2211387"/>
            <a:chOff x="4802430" y="393785"/>
            <a:chExt cx="3994120" cy="2210792"/>
          </a:xfrm>
        </p:grpSpPr>
        <p:sp>
          <p:nvSpPr>
            <p:cNvPr id="19462" name="TextBox 227"/>
            <p:cNvSpPr txBox="1">
              <a:spLocks noChangeArrowheads="1"/>
            </p:cNvSpPr>
            <p:nvPr/>
          </p:nvSpPr>
          <p:spPr bwMode="auto">
            <a:xfrm>
              <a:off x="4802430" y="1523468"/>
              <a:ext cx="4187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v</a:t>
              </a:r>
              <a:r>
                <a:rPr lang="en-US" sz="1800" baseline="-25000"/>
                <a:t>in</a:t>
              </a:r>
              <a:endParaRPr lang="en-US" sz="1800"/>
            </a:p>
          </p:txBody>
        </p: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5154652" y="1431815"/>
              <a:ext cx="457200" cy="457200"/>
              <a:chOff x="960" y="960"/>
              <a:chExt cx="336" cy="336"/>
            </a:xfrm>
          </p:grpSpPr>
          <p:sp>
            <p:nvSpPr>
              <p:cNvPr id="19499" name="Oval 4"/>
              <p:cNvSpPr>
                <a:spLocks noChangeArrowheads="1"/>
              </p:cNvSpPr>
              <p:nvPr/>
            </p:nvSpPr>
            <p:spPr bwMode="auto">
              <a:xfrm>
                <a:off x="960" y="960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9500" name="Text Box 5"/>
              <p:cNvSpPr txBox="1">
                <a:spLocks noChangeArrowheads="1"/>
              </p:cNvSpPr>
              <p:nvPr/>
            </p:nvSpPr>
            <p:spPr bwMode="auto">
              <a:xfrm>
                <a:off x="1021" y="972"/>
                <a:ext cx="179" cy="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60000"/>
                  </a:lnSpc>
                </a:pPr>
                <a:r>
                  <a:rPr lang="en-US" sz="1800"/>
                  <a:t>+</a:t>
                </a:r>
              </a:p>
              <a:p>
                <a:pPr>
                  <a:lnSpc>
                    <a:spcPct val="60000"/>
                  </a:lnSpc>
                </a:pPr>
                <a:r>
                  <a:rPr lang="en-US" sz="1800" b="1"/>
                  <a:t>_</a:t>
                </a:r>
              </a:p>
            </p:txBody>
          </p:sp>
        </p:grpSp>
        <p:grpSp>
          <p:nvGrpSpPr>
            <p:cNvPr id="9" name="Group 58"/>
            <p:cNvGrpSpPr>
              <a:grpSpLocks/>
            </p:cNvGrpSpPr>
            <p:nvPr/>
          </p:nvGrpSpPr>
          <p:grpSpPr bwMode="auto">
            <a:xfrm>
              <a:off x="5764252" y="764669"/>
              <a:ext cx="533400" cy="152400"/>
              <a:chOff x="4800448" y="3733680"/>
              <a:chExt cx="533318" cy="152322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4838785" y="3772217"/>
                <a:ext cx="152281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4914973" y="3772217"/>
                <a:ext cx="152281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16200000" flipH="1">
                <a:off x="4991160" y="3772217"/>
                <a:ext cx="152281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 flipH="1" flipV="1">
                <a:off x="5067348" y="3772217"/>
                <a:ext cx="152281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16200000" flipH="1">
                <a:off x="5143536" y="3772217"/>
                <a:ext cx="152281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55"/>
              <p:cNvCxnSpPr/>
              <p:nvPr/>
            </p:nvCxnSpPr>
            <p:spPr>
              <a:xfrm rot="5400000" flipH="1" flipV="1">
                <a:off x="5257794" y="3810288"/>
                <a:ext cx="76141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57"/>
              <p:cNvCxnSpPr/>
              <p:nvPr/>
            </p:nvCxnSpPr>
            <p:spPr>
              <a:xfrm rot="5400000">
                <a:off x="4800668" y="3734147"/>
                <a:ext cx="76141" cy="761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74"/>
            <p:cNvGrpSpPr>
              <a:grpSpLocks/>
            </p:cNvGrpSpPr>
            <p:nvPr/>
          </p:nvGrpSpPr>
          <p:grpSpPr bwMode="auto">
            <a:xfrm rot="5400000">
              <a:off x="6869153" y="1336168"/>
              <a:ext cx="533400" cy="152400"/>
              <a:chOff x="4800284" y="3734163"/>
              <a:chExt cx="533121" cy="152377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4838695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76"/>
              <p:cNvCxnSpPr/>
              <p:nvPr/>
            </p:nvCxnSpPr>
            <p:spPr>
              <a:xfrm rot="5400000" flipH="1" flipV="1">
                <a:off x="4914834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4990974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5067113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5143253" y="3772098"/>
                <a:ext cx="152376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5257487" y="3810192"/>
                <a:ext cx="76188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4800649" y="3734004"/>
                <a:ext cx="76188" cy="76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Elbow Connector 94"/>
            <p:cNvCxnSpPr>
              <a:stCxn id="19500" idx="0"/>
            </p:cNvCxnSpPr>
            <p:nvPr/>
          </p:nvCxnSpPr>
          <p:spPr bwMode="auto">
            <a:xfrm rot="5400000" flipH="1" flipV="1">
              <a:off x="5258118" y="941273"/>
              <a:ext cx="607849" cy="404809"/>
            </a:xfrm>
            <a:prstGeom prst="bentConnector3">
              <a:avLst>
                <a:gd name="adj1" fmla="val 97072"/>
              </a:avLst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 bwMode="auto">
            <a:xfrm>
              <a:off x="6301019" y="834991"/>
              <a:ext cx="1984360" cy="0"/>
            </a:xfrm>
            <a:prstGeom prst="line">
              <a:avLst/>
            </a:prstGeom>
            <a:ln w="22225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 rot="5400000" flipH="1" flipV="1">
              <a:off x="6984472" y="992905"/>
              <a:ext cx="304718" cy="1588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auto">
            <a:xfrm rot="5400000">
              <a:off x="6946383" y="2399051"/>
              <a:ext cx="380897" cy="1588"/>
            </a:xfrm>
            <a:prstGeom prst="line">
              <a:avLst/>
            </a:prstGeom>
            <a:ln w="222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470" name="Text Box 5"/>
            <p:cNvSpPr txBox="1">
              <a:spLocks noChangeArrowheads="1"/>
            </p:cNvSpPr>
            <p:nvPr/>
          </p:nvSpPr>
          <p:spPr bwMode="auto">
            <a:xfrm>
              <a:off x="8285375" y="932675"/>
              <a:ext cx="511175" cy="1588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800"/>
                <a:t>+</a:t>
              </a:r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r>
                <a:rPr lang="en-US" sz="1800"/>
                <a:t>v</a:t>
              </a:r>
              <a:r>
                <a:rPr lang="en-US" sz="1800" baseline="-25000"/>
                <a:t>o</a:t>
              </a:r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endParaRPr lang="en-US" sz="1800"/>
            </a:p>
            <a:p>
              <a:pPr>
                <a:lnSpc>
                  <a:spcPct val="60000"/>
                </a:lnSpc>
              </a:pPr>
              <a:r>
                <a:rPr lang="en-US" sz="1800"/>
                <a:t>_</a:t>
              </a:r>
            </a:p>
          </p:txBody>
        </p:sp>
        <p:sp>
          <p:nvSpPr>
            <p:cNvPr id="19471" name="TextBox 227"/>
            <p:cNvSpPr txBox="1">
              <a:spLocks noChangeArrowheads="1"/>
            </p:cNvSpPr>
            <p:nvPr/>
          </p:nvSpPr>
          <p:spPr bwMode="auto">
            <a:xfrm>
              <a:off x="5800960" y="845826"/>
              <a:ext cx="6014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1k</a:t>
              </a:r>
              <a:r>
                <a:rPr lang="el-GR" sz="1800"/>
                <a:t>Ω</a:t>
              </a:r>
              <a:endParaRPr lang="en-US" sz="1800"/>
            </a:p>
          </p:txBody>
        </p:sp>
        <p:cxnSp>
          <p:nvCxnSpPr>
            <p:cNvPr id="101" name="Straight Connector 100"/>
            <p:cNvCxnSpPr/>
            <p:nvPr/>
          </p:nvCxnSpPr>
          <p:spPr bwMode="auto">
            <a:xfrm>
              <a:off x="5383451" y="2590294"/>
              <a:ext cx="2901928" cy="0"/>
            </a:xfrm>
            <a:prstGeom prst="line">
              <a:avLst/>
            </a:prstGeom>
            <a:ln w="22225"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endCxn id="19499" idx="4"/>
            </p:cNvCxnSpPr>
            <p:nvPr/>
          </p:nvCxnSpPr>
          <p:spPr>
            <a:xfrm flipH="1" flipV="1">
              <a:off x="5383451" y="1888808"/>
              <a:ext cx="0" cy="71576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74" name="TextBox 227"/>
            <p:cNvSpPr txBox="1">
              <a:spLocks noChangeArrowheads="1"/>
            </p:cNvSpPr>
            <p:nvPr/>
          </p:nvSpPr>
          <p:spPr bwMode="auto">
            <a:xfrm>
              <a:off x="7160707" y="1268281"/>
              <a:ext cx="60144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1k</a:t>
              </a:r>
              <a:r>
                <a:rPr lang="el-GR" sz="1800"/>
                <a:t>Ω</a:t>
              </a:r>
              <a:endParaRPr lang="en-US" sz="1800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6223232" y="408068"/>
              <a:ext cx="42385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5570774" y="408068"/>
              <a:ext cx="423860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647091" y="393785"/>
              <a:ext cx="0" cy="4316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5581887" y="408068"/>
              <a:ext cx="0" cy="4316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Isosceles Triangle 108"/>
            <p:cNvSpPr/>
            <p:nvPr/>
          </p:nvSpPr>
          <p:spPr bwMode="auto">
            <a:xfrm rot="10800000">
              <a:off x="6985227" y="1964987"/>
              <a:ext cx="304798" cy="228538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110" name="Straight Connector 109"/>
            <p:cNvCxnSpPr/>
            <p:nvPr/>
          </p:nvCxnSpPr>
          <p:spPr bwMode="auto">
            <a:xfrm rot="10800000">
              <a:off x="6985227" y="2191938"/>
              <a:ext cx="30479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7290024" y="2112584"/>
              <a:ext cx="168274" cy="8570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6867752" y="2196700"/>
              <a:ext cx="168274" cy="8570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83" name="TextBox 227"/>
            <p:cNvSpPr txBox="1">
              <a:spLocks noChangeArrowheads="1"/>
            </p:cNvSpPr>
            <p:nvPr/>
          </p:nvSpPr>
          <p:spPr bwMode="auto">
            <a:xfrm>
              <a:off x="7476293" y="1892800"/>
              <a:ext cx="4667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3V</a:t>
              </a:r>
            </a:p>
          </p:txBody>
        </p:sp>
        <p:cxnSp>
          <p:nvCxnSpPr>
            <p:cNvPr id="114" name="Straight Connector 113"/>
            <p:cNvCxnSpPr>
              <a:stCxn id="109" idx="3"/>
            </p:cNvCxnSpPr>
            <p:nvPr/>
          </p:nvCxnSpPr>
          <p:spPr>
            <a:xfrm flipV="1">
              <a:off x="7137625" y="1679314"/>
              <a:ext cx="0" cy="28567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61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>
                <a:solidFill>
                  <a:srgbClr val="FF66FF"/>
                </a:solidFill>
              </a:rPr>
              <a:t>Problem 6: </a:t>
            </a:r>
            <a:r>
              <a:rPr lang="en-US" sz="2400"/>
              <a:t>Assuming ideal diodes sketch to scale the transfer characteristics (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versus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) for the circuit shown below.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559300" y="1641475"/>
            <a:ext cx="4549775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Case II: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 &lt; 0</a:t>
            </a:r>
          </a:p>
          <a:p>
            <a:r>
              <a:rPr lang="en-US" sz="2400"/>
              <a:t>Both diodes are reverse biased and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is the sum of the voltage drops across Zener diode and 1k</a:t>
            </a:r>
            <a:r>
              <a:rPr lang="el-GR" sz="2400"/>
              <a:t>Ω</a:t>
            </a:r>
            <a:r>
              <a:rPr lang="en-US" sz="2400"/>
              <a:t> resistor.</a:t>
            </a:r>
            <a:endParaRPr lang="en-US" sz="2400" i="1"/>
          </a:p>
        </p:txBody>
      </p:sp>
      <p:sp>
        <p:nvSpPr>
          <p:cNvPr id="20483" name="TextBox 227"/>
          <p:cNvSpPr txBox="1">
            <a:spLocks noChangeArrowheads="1"/>
          </p:cNvSpPr>
          <p:nvPr/>
        </p:nvSpPr>
        <p:spPr bwMode="auto">
          <a:xfrm>
            <a:off x="179388" y="2924175"/>
            <a:ext cx="419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v</a:t>
            </a:r>
            <a:r>
              <a:rPr lang="en-US" sz="1800" baseline="-25000"/>
              <a:t>in</a:t>
            </a:r>
            <a:endParaRPr lang="en-US" sz="1800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31813" y="2832100"/>
            <a:ext cx="457200" cy="457200"/>
            <a:chOff x="960" y="960"/>
            <a:chExt cx="336" cy="336"/>
          </a:xfrm>
        </p:grpSpPr>
        <p:sp>
          <p:nvSpPr>
            <p:cNvPr id="20559" name="Oval 4"/>
            <p:cNvSpPr>
              <a:spLocks noChangeArrowheads="1"/>
            </p:cNvSpPr>
            <p:nvPr/>
          </p:nvSpPr>
          <p:spPr bwMode="auto">
            <a:xfrm>
              <a:off x="960" y="960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0560" name="Text Box 5"/>
            <p:cNvSpPr txBox="1">
              <a:spLocks noChangeArrowheads="1"/>
            </p:cNvSpPr>
            <p:nvPr/>
          </p:nvSpPr>
          <p:spPr bwMode="auto">
            <a:xfrm>
              <a:off x="1021" y="972"/>
              <a:ext cx="179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800"/>
                <a:t>+</a:t>
              </a:r>
            </a:p>
            <a:p>
              <a:pPr>
                <a:lnSpc>
                  <a:spcPct val="60000"/>
                </a:lnSpc>
              </a:pPr>
              <a:r>
                <a:rPr lang="en-US" sz="1800" b="1"/>
                <a:t>_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1141413" y="2165350"/>
            <a:ext cx="533400" cy="152400"/>
            <a:chOff x="4800448" y="3733680"/>
            <a:chExt cx="533318" cy="152322"/>
          </a:xfrm>
        </p:grpSpPr>
        <p:cxnSp>
          <p:nvCxnSpPr>
            <p:cNvPr id="81" name="Straight Connector 80"/>
            <p:cNvCxnSpPr/>
            <p:nvPr/>
          </p:nvCxnSpPr>
          <p:spPr>
            <a:xfrm rot="16200000" flipH="1">
              <a:off x="4838569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914758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H="1">
              <a:off x="4990946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 flipH="1" flipV="1">
              <a:off x="5067134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5143323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55"/>
            <p:cNvCxnSpPr/>
            <p:nvPr/>
          </p:nvCxnSpPr>
          <p:spPr>
            <a:xfrm rot="5400000" flipH="1" flipV="1">
              <a:off x="5257591" y="3809827"/>
              <a:ext cx="76161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57"/>
            <p:cNvCxnSpPr/>
            <p:nvPr/>
          </p:nvCxnSpPr>
          <p:spPr>
            <a:xfrm rot="5400000">
              <a:off x="4800462" y="3733666"/>
              <a:ext cx="76161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74"/>
          <p:cNvGrpSpPr>
            <a:grpSpLocks/>
          </p:cNvGrpSpPr>
          <p:nvPr/>
        </p:nvGrpSpPr>
        <p:grpSpPr bwMode="auto">
          <a:xfrm rot="5400000">
            <a:off x="2246313" y="2736850"/>
            <a:ext cx="533400" cy="152400"/>
            <a:chOff x="4800284" y="3734163"/>
            <a:chExt cx="533121" cy="152377"/>
          </a:xfrm>
        </p:grpSpPr>
        <p:cxnSp>
          <p:nvCxnSpPr>
            <p:cNvPr id="74" name="Straight Connector 73"/>
            <p:cNvCxnSpPr/>
            <p:nvPr/>
          </p:nvCxnSpPr>
          <p:spPr>
            <a:xfrm rot="16200000" flipH="1">
              <a:off x="483833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6"/>
            <p:cNvCxnSpPr/>
            <p:nvPr/>
          </p:nvCxnSpPr>
          <p:spPr>
            <a:xfrm rot="5400000" flipH="1" flipV="1">
              <a:off x="491449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499065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506681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14297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5257231" y="3810366"/>
              <a:ext cx="76189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4800270" y="3734177"/>
              <a:ext cx="76189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2" name="Elbow Connector 51"/>
          <p:cNvCxnSpPr>
            <a:stCxn id="20560" idx="0"/>
          </p:cNvCxnSpPr>
          <p:nvPr/>
        </p:nvCxnSpPr>
        <p:spPr bwMode="auto">
          <a:xfrm rot="5400000" flipH="1" flipV="1">
            <a:off x="635001" y="2341562"/>
            <a:ext cx="608012" cy="404813"/>
          </a:xfrm>
          <a:prstGeom prst="bentConnector3">
            <a:avLst>
              <a:gd name="adj1" fmla="val 97072"/>
            </a:avLst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>
            <a:off x="1677988" y="2235200"/>
            <a:ext cx="1984375" cy="0"/>
          </a:xfrm>
          <a:prstGeom prst="line">
            <a:avLst/>
          </a:prstGeom>
          <a:ln w="22225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 flipH="1" flipV="1">
            <a:off x="2361407" y="2393156"/>
            <a:ext cx="304800" cy="1587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rot="5400000">
            <a:off x="2323307" y="3799681"/>
            <a:ext cx="381000" cy="1587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91" name="Text Box 5"/>
          <p:cNvSpPr txBox="1">
            <a:spLocks noChangeArrowheads="1"/>
          </p:cNvSpPr>
          <p:nvPr/>
        </p:nvSpPr>
        <p:spPr bwMode="auto">
          <a:xfrm>
            <a:off x="3662363" y="2333625"/>
            <a:ext cx="511175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en-US" sz="1800"/>
              <a:t>+</a:t>
            </a:r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r>
              <a:rPr lang="en-US" sz="1800"/>
              <a:t>v</a:t>
            </a:r>
            <a:r>
              <a:rPr lang="en-US" sz="1800" baseline="-25000"/>
              <a:t>o</a:t>
            </a:r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r>
              <a:rPr lang="en-US" sz="1800"/>
              <a:t>_</a:t>
            </a:r>
          </a:p>
        </p:txBody>
      </p:sp>
      <p:sp>
        <p:nvSpPr>
          <p:cNvPr id="20492" name="TextBox 227"/>
          <p:cNvSpPr txBox="1">
            <a:spLocks noChangeArrowheads="1"/>
          </p:cNvSpPr>
          <p:nvPr/>
        </p:nvSpPr>
        <p:spPr bwMode="auto">
          <a:xfrm>
            <a:off x="1177925" y="2246313"/>
            <a:ext cx="601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1k</a:t>
            </a:r>
            <a:r>
              <a:rPr lang="el-GR" sz="1800"/>
              <a:t>Ω</a:t>
            </a:r>
            <a:endParaRPr lang="en-US" sz="1800"/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760413" y="3990975"/>
            <a:ext cx="2901950" cy="0"/>
          </a:xfrm>
          <a:prstGeom prst="line">
            <a:avLst/>
          </a:prstGeom>
          <a:ln w="22225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20559" idx="4"/>
          </p:cNvCxnSpPr>
          <p:nvPr/>
        </p:nvCxnSpPr>
        <p:spPr>
          <a:xfrm flipH="1" flipV="1">
            <a:off x="760413" y="3289300"/>
            <a:ext cx="0" cy="7159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5" name="TextBox 227"/>
          <p:cNvSpPr txBox="1">
            <a:spLocks noChangeArrowheads="1"/>
          </p:cNvSpPr>
          <p:nvPr/>
        </p:nvSpPr>
        <p:spPr bwMode="auto">
          <a:xfrm>
            <a:off x="2538413" y="2668588"/>
            <a:ext cx="600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1k</a:t>
            </a:r>
            <a:r>
              <a:rPr lang="el-GR" sz="1800"/>
              <a:t>Ω</a:t>
            </a:r>
            <a:endParaRPr lang="en-US" sz="1800"/>
          </a:p>
        </p:txBody>
      </p:sp>
      <p:cxnSp>
        <p:nvCxnSpPr>
          <p:cNvPr id="61" name="Straight Connector 60"/>
          <p:cNvCxnSpPr/>
          <p:nvPr/>
        </p:nvCxnSpPr>
        <p:spPr>
          <a:xfrm>
            <a:off x="1600200" y="1808163"/>
            <a:ext cx="42386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947738" y="1809750"/>
            <a:ext cx="423862" cy="0"/>
          </a:xfrm>
          <a:prstGeom prst="line">
            <a:avLst/>
          </a:prstGeom>
          <a:ln w="2222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1370013" y="1641475"/>
            <a:ext cx="228600" cy="304800"/>
            <a:chOff x="4953000" y="4191000"/>
            <a:chExt cx="229394" cy="381794"/>
          </a:xfrm>
        </p:grpSpPr>
        <p:sp>
          <p:nvSpPr>
            <p:cNvPr id="72" name="Isosceles Triangle 71"/>
            <p:cNvSpPr/>
            <p:nvPr/>
          </p:nvSpPr>
          <p:spPr>
            <a:xfrm rot="5400000">
              <a:off x="4876800" y="4267200"/>
              <a:ext cx="381794" cy="22939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>
            <a:xfrm rot="5400000">
              <a:off x="4990700" y="4381100"/>
              <a:ext cx="381794" cy="15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4" name="Straight Connector 63"/>
          <p:cNvCxnSpPr/>
          <p:nvPr/>
        </p:nvCxnSpPr>
        <p:spPr>
          <a:xfrm>
            <a:off x="2024063" y="1793875"/>
            <a:ext cx="0" cy="431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958850" y="1809750"/>
            <a:ext cx="0" cy="431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Isosceles Triangle 65"/>
          <p:cNvSpPr/>
          <p:nvPr/>
        </p:nvSpPr>
        <p:spPr bwMode="auto">
          <a:xfrm rot="10800000">
            <a:off x="2362200" y="3365500"/>
            <a:ext cx="304800" cy="22860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 rot="10800000">
            <a:off x="2362200" y="3592513"/>
            <a:ext cx="3048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667000" y="3513138"/>
            <a:ext cx="168275" cy="857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2244725" y="3597275"/>
            <a:ext cx="168275" cy="857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5" name="TextBox 227"/>
          <p:cNvSpPr txBox="1">
            <a:spLocks noChangeArrowheads="1"/>
          </p:cNvSpPr>
          <p:nvPr/>
        </p:nvSpPr>
        <p:spPr bwMode="auto">
          <a:xfrm>
            <a:off x="2852738" y="3294063"/>
            <a:ext cx="466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3V</a:t>
            </a:r>
          </a:p>
        </p:txBody>
      </p:sp>
      <p:cxnSp>
        <p:nvCxnSpPr>
          <p:cNvPr id="71" name="Straight Connector 70"/>
          <p:cNvCxnSpPr>
            <a:stCxn id="66" idx="3"/>
          </p:cNvCxnSpPr>
          <p:nvPr/>
        </p:nvCxnSpPr>
        <p:spPr>
          <a:xfrm flipV="1">
            <a:off x="2514600" y="3079750"/>
            <a:ext cx="0" cy="2857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7" name="TextBox 227"/>
          <p:cNvSpPr txBox="1">
            <a:spLocks noChangeArrowheads="1"/>
          </p:cNvSpPr>
          <p:nvPr/>
        </p:nvSpPr>
        <p:spPr bwMode="auto">
          <a:xfrm>
            <a:off x="4899025" y="4868863"/>
            <a:ext cx="4175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v</a:t>
            </a:r>
            <a:r>
              <a:rPr lang="en-US" sz="1800" baseline="-25000"/>
              <a:t>in</a:t>
            </a:r>
            <a:endParaRPr lang="en-US" sz="1800"/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249863" y="4776788"/>
            <a:ext cx="457200" cy="457200"/>
            <a:chOff x="960" y="960"/>
            <a:chExt cx="336" cy="336"/>
          </a:xfrm>
        </p:grpSpPr>
        <p:sp>
          <p:nvSpPr>
            <p:cNvPr id="20541" name="Oval 4"/>
            <p:cNvSpPr>
              <a:spLocks noChangeArrowheads="1"/>
            </p:cNvSpPr>
            <p:nvPr/>
          </p:nvSpPr>
          <p:spPr bwMode="auto">
            <a:xfrm>
              <a:off x="960" y="960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0542" name="Text Box 5"/>
            <p:cNvSpPr txBox="1">
              <a:spLocks noChangeArrowheads="1"/>
            </p:cNvSpPr>
            <p:nvPr/>
          </p:nvSpPr>
          <p:spPr bwMode="auto">
            <a:xfrm>
              <a:off x="1021" y="972"/>
              <a:ext cx="179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800"/>
                <a:t>+</a:t>
              </a:r>
            </a:p>
            <a:p>
              <a:pPr>
                <a:lnSpc>
                  <a:spcPct val="60000"/>
                </a:lnSpc>
              </a:pPr>
              <a:r>
                <a:rPr lang="en-US" sz="1800" b="1"/>
                <a:t>_</a:t>
              </a:r>
            </a:p>
          </p:txBody>
        </p:sp>
      </p:grp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5859463" y="4110038"/>
            <a:ext cx="533400" cy="152400"/>
            <a:chOff x="4800448" y="3733680"/>
            <a:chExt cx="533318" cy="152322"/>
          </a:xfrm>
        </p:grpSpPr>
        <p:cxnSp>
          <p:nvCxnSpPr>
            <p:cNvPr id="124" name="Straight Connector 123"/>
            <p:cNvCxnSpPr/>
            <p:nvPr/>
          </p:nvCxnSpPr>
          <p:spPr>
            <a:xfrm rot="16200000" flipH="1">
              <a:off x="4838569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4914758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16200000" flipH="1">
              <a:off x="4990946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5067134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6200000" flipH="1">
              <a:off x="5143323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55"/>
            <p:cNvCxnSpPr/>
            <p:nvPr/>
          </p:nvCxnSpPr>
          <p:spPr>
            <a:xfrm rot="5400000" flipH="1" flipV="1">
              <a:off x="5257591" y="3809827"/>
              <a:ext cx="76161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57"/>
            <p:cNvCxnSpPr/>
            <p:nvPr/>
          </p:nvCxnSpPr>
          <p:spPr>
            <a:xfrm rot="5400000">
              <a:off x="4800462" y="3733666"/>
              <a:ext cx="76161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4"/>
          <p:cNvGrpSpPr>
            <a:grpSpLocks/>
          </p:cNvGrpSpPr>
          <p:nvPr/>
        </p:nvGrpSpPr>
        <p:grpSpPr bwMode="auto">
          <a:xfrm rot="5400000">
            <a:off x="6964363" y="4681538"/>
            <a:ext cx="533400" cy="152400"/>
            <a:chOff x="4800284" y="3734163"/>
            <a:chExt cx="533121" cy="152377"/>
          </a:xfrm>
        </p:grpSpPr>
        <p:cxnSp>
          <p:nvCxnSpPr>
            <p:cNvPr id="117" name="Straight Connector 116"/>
            <p:cNvCxnSpPr/>
            <p:nvPr/>
          </p:nvCxnSpPr>
          <p:spPr>
            <a:xfrm rot="16200000" flipH="1">
              <a:off x="483833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76"/>
            <p:cNvCxnSpPr/>
            <p:nvPr/>
          </p:nvCxnSpPr>
          <p:spPr>
            <a:xfrm rot="5400000" flipH="1" flipV="1">
              <a:off x="491449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6200000" flipH="1">
              <a:off x="499065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 flipH="1" flipV="1">
              <a:off x="506681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514297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5257231" y="3810366"/>
              <a:ext cx="76189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4800270" y="3734177"/>
              <a:ext cx="76189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5" name="Elbow Connector 94"/>
          <p:cNvCxnSpPr>
            <a:stCxn id="20542" idx="0"/>
          </p:cNvCxnSpPr>
          <p:nvPr/>
        </p:nvCxnSpPr>
        <p:spPr bwMode="auto">
          <a:xfrm rot="5400000" flipH="1" flipV="1">
            <a:off x="5353050" y="4286250"/>
            <a:ext cx="608013" cy="404813"/>
          </a:xfrm>
          <a:prstGeom prst="bentConnector3">
            <a:avLst>
              <a:gd name="adj1" fmla="val 97072"/>
            </a:avLst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 bwMode="auto">
          <a:xfrm>
            <a:off x="6396038" y="4179888"/>
            <a:ext cx="1985962" cy="0"/>
          </a:xfrm>
          <a:prstGeom prst="line">
            <a:avLst/>
          </a:prstGeom>
          <a:ln w="22225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 bwMode="auto">
          <a:xfrm rot="5400000" flipH="1" flipV="1">
            <a:off x="7079457" y="4337844"/>
            <a:ext cx="304800" cy="1587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 bwMode="auto">
          <a:xfrm rot="5400000">
            <a:off x="7041357" y="5744369"/>
            <a:ext cx="381000" cy="1587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15" name="Text Box 5"/>
          <p:cNvSpPr txBox="1">
            <a:spLocks noChangeArrowheads="1"/>
          </p:cNvSpPr>
          <p:nvPr/>
        </p:nvSpPr>
        <p:spPr bwMode="auto">
          <a:xfrm>
            <a:off x="8382000" y="4276725"/>
            <a:ext cx="511175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en-US" sz="1800"/>
              <a:t>+</a:t>
            </a:r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r>
              <a:rPr lang="en-US" sz="1800"/>
              <a:t>v</a:t>
            </a:r>
            <a:r>
              <a:rPr lang="en-US" sz="1800" baseline="-25000"/>
              <a:t>o</a:t>
            </a:r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r>
              <a:rPr lang="en-US" sz="1800"/>
              <a:t>_</a:t>
            </a:r>
          </a:p>
        </p:txBody>
      </p:sp>
      <p:sp>
        <p:nvSpPr>
          <p:cNvPr id="20516" name="TextBox 227"/>
          <p:cNvSpPr txBox="1">
            <a:spLocks noChangeArrowheads="1"/>
          </p:cNvSpPr>
          <p:nvPr/>
        </p:nvSpPr>
        <p:spPr bwMode="auto">
          <a:xfrm>
            <a:off x="5897563" y="4191000"/>
            <a:ext cx="600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1k</a:t>
            </a:r>
            <a:r>
              <a:rPr lang="el-GR" sz="1800"/>
              <a:t>Ω</a:t>
            </a:r>
            <a:endParaRPr lang="en-US" sz="1800"/>
          </a:p>
        </p:txBody>
      </p:sp>
      <p:cxnSp>
        <p:nvCxnSpPr>
          <p:cNvPr id="101" name="Straight Connector 100"/>
          <p:cNvCxnSpPr/>
          <p:nvPr/>
        </p:nvCxnSpPr>
        <p:spPr bwMode="auto">
          <a:xfrm>
            <a:off x="5478463" y="5935663"/>
            <a:ext cx="2903537" cy="0"/>
          </a:xfrm>
          <a:prstGeom prst="line">
            <a:avLst/>
          </a:prstGeom>
          <a:ln w="22225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endCxn id="20541" idx="4"/>
          </p:cNvCxnSpPr>
          <p:nvPr/>
        </p:nvCxnSpPr>
        <p:spPr>
          <a:xfrm flipH="1" flipV="1">
            <a:off x="5478463" y="5233988"/>
            <a:ext cx="0" cy="7159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9" name="TextBox 227"/>
          <p:cNvSpPr txBox="1">
            <a:spLocks noChangeArrowheads="1"/>
          </p:cNvSpPr>
          <p:nvPr/>
        </p:nvSpPr>
        <p:spPr bwMode="auto">
          <a:xfrm>
            <a:off x="7256463" y="4613275"/>
            <a:ext cx="6016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1k</a:t>
            </a:r>
            <a:r>
              <a:rPr lang="el-GR" sz="1800"/>
              <a:t>Ω</a:t>
            </a:r>
            <a:endParaRPr lang="en-US" sz="180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6319838" y="3752850"/>
            <a:ext cx="42386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665788" y="3752850"/>
            <a:ext cx="425450" cy="0"/>
          </a:xfrm>
          <a:prstGeom prst="line">
            <a:avLst/>
          </a:prstGeom>
          <a:ln w="2222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743700" y="3738563"/>
            <a:ext cx="0" cy="431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676900" y="3752850"/>
            <a:ext cx="0" cy="431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7234238" y="5024438"/>
            <a:ext cx="0" cy="2857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5" name="Rectangle 2"/>
          <p:cNvSpPr>
            <a:spLocks noChangeArrowheads="1"/>
          </p:cNvSpPr>
          <p:nvPr/>
        </p:nvSpPr>
        <p:spPr bwMode="auto">
          <a:xfrm>
            <a:off x="107950" y="4260850"/>
            <a:ext cx="4791075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Case IIa: -3V &lt;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 &lt; 0</a:t>
            </a:r>
          </a:p>
          <a:p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=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, because the current through Zener diode is zero, all negative voltage drop is across the Zener diode.</a:t>
            </a:r>
            <a:endParaRPr lang="en-US" sz="2400" i="1"/>
          </a:p>
        </p:txBody>
      </p:sp>
      <p:sp>
        <p:nvSpPr>
          <p:cNvPr id="20526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>
                <a:solidFill>
                  <a:srgbClr val="FF66FF"/>
                </a:solidFill>
              </a:rPr>
              <a:t>Problem 6: </a:t>
            </a:r>
            <a:r>
              <a:rPr lang="en-US" sz="2400"/>
              <a:t>Assuming ideal diodes sketch to scale the transfer characteristics (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versus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) for the circuit shown below.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27"/>
          <p:cNvSpPr txBox="1">
            <a:spLocks noChangeArrowheads="1"/>
          </p:cNvSpPr>
          <p:nvPr/>
        </p:nvSpPr>
        <p:spPr bwMode="auto">
          <a:xfrm>
            <a:off x="107950" y="2889250"/>
            <a:ext cx="4175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v</a:t>
            </a:r>
            <a:r>
              <a:rPr lang="en-US" sz="1800" baseline="-25000"/>
              <a:t>in</a:t>
            </a:r>
            <a:endParaRPr lang="en-US" sz="1800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60375" y="2797175"/>
            <a:ext cx="457200" cy="457200"/>
            <a:chOff x="960" y="960"/>
            <a:chExt cx="336" cy="336"/>
          </a:xfrm>
        </p:grpSpPr>
        <p:sp>
          <p:nvSpPr>
            <p:cNvPr id="21566" name="Oval 4"/>
            <p:cNvSpPr>
              <a:spLocks noChangeArrowheads="1"/>
            </p:cNvSpPr>
            <p:nvPr/>
          </p:nvSpPr>
          <p:spPr bwMode="auto">
            <a:xfrm>
              <a:off x="960" y="960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1567" name="Text Box 5"/>
            <p:cNvSpPr txBox="1">
              <a:spLocks noChangeArrowheads="1"/>
            </p:cNvSpPr>
            <p:nvPr/>
          </p:nvSpPr>
          <p:spPr bwMode="auto">
            <a:xfrm>
              <a:off x="1021" y="972"/>
              <a:ext cx="179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800"/>
                <a:t>+</a:t>
              </a:r>
            </a:p>
            <a:p>
              <a:pPr>
                <a:lnSpc>
                  <a:spcPct val="60000"/>
                </a:lnSpc>
              </a:pPr>
              <a:r>
                <a:rPr lang="en-US" sz="1800" b="1"/>
                <a:t>_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1069975" y="2130425"/>
            <a:ext cx="533400" cy="152400"/>
            <a:chOff x="4800448" y="3733680"/>
            <a:chExt cx="533318" cy="152322"/>
          </a:xfrm>
        </p:grpSpPr>
        <p:cxnSp>
          <p:nvCxnSpPr>
            <p:cNvPr id="124" name="Straight Connector 123"/>
            <p:cNvCxnSpPr/>
            <p:nvPr/>
          </p:nvCxnSpPr>
          <p:spPr>
            <a:xfrm rot="16200000" flipH="1">
              <a:off x="4838569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4914758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16200000" flipH="1">
              <a:off x="4990946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5067134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16200000" flipH="1">
              <a:off x="5143323" y="3771747"/>
              <a:ext cx="152322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55"/>
            <p:cNvCxnSpPr/>
            <p:nvPr/>
          </p:nvCxnSpPr>
          <p:spPr>
            <a:xfrm rot="5400000" flipH="1" flipV="1">
              <a:off x="5257591" y="3809827"/>
              <a:ext cx="76161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57"/>
            <p:cNvCxnSpPr/>
            <p:nvPr/>
          </p:nvCxnSpPr>
          <p:spPr>
            <a:xfrm rot="5400000">
              <a:off x="4800462" y="3733666"/>
              <a:ext cx="76161" cy="761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74"/>
          <p:cNvGrpSpPr>
            <a:grpSpLocks/>
          </p:cNvGrpSpPr>
          <p:nvPr/>
        </p:nvGrpSpPr>
        <p:grpSpPr bwMode="auto">
          <a:xfrm rot="5400000">
            <a:off x="2174875" y="2701925"/>
            <a:ext cx="533400" cy="152400"/>
            <a:chOff x="4800284" y="3734163"/>
            <a:chExt cx="533121" cy="152377"/>
          </a:xfrm>
        </p:grpSpPr>
        <p:cxnSp>
          <p:nvCxnSpPr>
            <p:cNvPr id="117" name="Straight Connector 116"/>
            <p:cNvCxnSpPr/>
            <p:nvPr/>
          </p:nvCxnSpPr>
          <p:spPr>
            <a:xfrm rot="16200000" flipH="1">
              <a:off x="483833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76"/>
            <p:cNvCxnSpPr/>
            <p:nvPr/>
          </p:nvCxnSpPr>
          <p:spPr>
            <a:xfrm rot="5400000" flipH="1" flipV="1">
              <a:off x="491449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6200000" flipH="1">
              <a:off x="499065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 flipH="1" flipV="1">
              <a:off x="506681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5142976" y="3772271"/>
              <a:ext cx="152377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5257231" y="3810366"/>
              <a:ext cx="76189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4800270" y="3734177"/>
              <a:ext cx="76189" cy="76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5" name="Elbow Connector 94"/>
          <p:cNvCxnSpPr>
            <a:stCxn id="21567" idx="0"/>
          </p:cNvCxnSpPr>
          <p:nvPr/>
        </p:nvCxnSpPr>
        <p:spPr bwMode="auto">
          <a:xfrm rot="5400000" flipH="1" flipV="1">
            <a:off x="563563" y="2306638"/>
            <a:ext cx="608012" cy="404812"/>
          </a:xfrm>
          <a:prstGeom prst="bentConnector3">
            <a:avLst>
              <a:gd name="adj1" fmla="val 97072"/>
            </a:avLst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 bwMode="auto">
          <a:xfrm>
            <a:off x="1606550" y="2200275"/>
            <a:ext cx="1984375" cy="0"/>
          </a:xfrm>
          <a:prstGeom prst="line">
            <a:avLst/>
          </a:prstGeom>
          <a:ln w="22225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 bwMode="auto">
          <a:xfrm rot="5400000" flipH="1" flipV="1">
            <a:off x="2289969" y="2358231"/>
            <a:ext cx="304800" cy="1588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21529" idx="4"/>
          </p:cNvCxnSpPr>
          <p:nvPr/>
        </p:nvCxnSpPr>
        <p:spPr bwMode="auto">
          <a:xfrm>
            <a:off x="2435225" y="3713163"/>
            <a:ext cx="6350" cy="242887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14" name="Text Box 5"/>
          <p:cNvSpPr txBox="1">
            <a:spLocks noChangeArrowheads="1"/>
          </p:cNvSpPr>
          <p:nvPr/>
        </p:nvSpPr>
        <p:spPr bwMode="auto">
          <a:xfrm>
            <a:off x="3590925" y="2297113"/>
            <a:ext cx="511175" cy="158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en-US" sz="1800"/>
              <a:t>+</a:t>
            </a:r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r>
              <a:rPr lang="en-US" sz="1800"/>
              <a:t>v</a:t>
            </a:r>
            <a:r>
              <a:rPr lang="en-US" sz="1800" baseline="-25000"/>
              <a:t>o</a:t>
            </a:r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endParaRPr lang="en-US" sz="1800"/>
          </a:p>
          <a:p>
            <a:pPr>
              <a:lnSpc>
                <a:spcPct val="60000"/>
              </a:lnSpc>
            </a:pPr>
            <a:r>
              <a:rPr lang="en-US" sz="1800"/>
              <a:t>_</a:t>
            </a:r>
          </a:p>
        </p:txBody>
      </p:sp>
      <p:sp>
        <p:nvSpPr>
          <p:cNvPr id="21515" name="TextBox 227"/>
          <p:cNvSpPr txBox="1">
            <a:spLocks noChangeArrowheads="1"/>
          </p:cNvSpPr>
          <p:nvPr/>
        </p:nvSpPr>
        <p:spPr bwMode="auto">
          <a:xfrm>
            <a:off x="1106488" y="2211388"/>
            <a:ext cx="6016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1k</a:t>
            </a:r>
            <a:r>
              <a:rPr lang="el-GR" sz="1800"/>
              <a:t>Ω</a:t>
            </a:r>
            <a:endParaRPr lang="en-US" sz="1800"/>
          </a:p>
        </p:txBody>
      </p:sp>
      <p:cxnSp>
        <p:nvCxnSpPr>
          <p:cNvPr id="101" name="Straight Connector 100"/>
          <p:cNvCxnSpPr/>
          <p:nvPr/>
        </p:nvCxnSpPr>
        <p:spPr bwMode="auto">
          <a:xfrm>
            <a:off x="688975" y="3956050"/>
            <a:ext cx="2901950" cy="0"/>
          </a:xfrm>
          <a:prstGeom prst="line">
            <a:avLst/>
          </a:prstGeom>
          <a:ln w="22225"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endCxn id="21566" idx="4"/>
          </p:cNvCxnSpPr>
          <p:nvPr/>
        </p:nvCxnSpPr>
        <p:spPr>
          <a:xfrm flipH="1" flipV="1">
            <a:off x="688975" y="3254375"/>
            <a:ext cx="0" cy="7159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8" name="TextBox 227"/>
          <p:cNvSpPr txBox="1">
            <a:spLocks noChangeArrowheads="1"/>
          </p:cNvSpPr>
          <p:nvPr/>
        </p:nvSpPr>
        <p:spPr bwMode="auto">
          <a:xfrm>
            <a:off x="2465388" y="2633663"/>
            <a:ext cx="6016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1k</a:t>
            </a:r>
            <a:r>
              <a:rPr lang="el-GR" sz="1800"/>
              <a:t>Ω</a:t>
            </a:r>
            <a:endParaRPr lang="en-US" sz="180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1528763" y="1771650"/>
            <a:ext cx="42386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876300" y="1773238"/>
            <a:ext cx="423863" cy="0"/>
          </a:xfrm>
          <a:prstGeom prst="line">
            <a:avLst/>
          </a:prstGeom>
          <a:ln w="22225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952625" y="1758950"/>
            <a:ext cx="0" cy="431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887413" y="1773238"/>
            <a:ext cx="0" cy="431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3" name="Rectangle 2"/>
          <p:cNvSpPr>
            <a:spLocks noChangeArrowheads="1"/>
          </p:cNvSpPr>
          <p:nvPr/>
        </p:nvSpPr>
        <p:spPr bwMode="auto">
          <a:xfrm>
            <a:off x="107950" y="4149725"/>
            <a:ext cx="464343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Case IIb: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 &lt; -3V</a:t>
            </a:r>
          </a:p>
          <a:p>
            <a:r>
              <a:rPr lang="en-US" sz="2400"/>
              <a:t>Excess voltage below -3V is dropped across the two resistors (1k</a:t>
            </a:r>
            <a:r>
              <a:rPr lang="en-US" sz="2400">
                <a:latin typeface="Symbol" pitchFamily="18" charset="2"/>
              </a:rPr>
              <a:t>W  </a:t>
            </a:r>
            <a:r>
              <a:rPr lang="en-US" sz="2400"/>
              <a:t>and 1k</a:t>
            </a:r>
            <a:r>
              <a:rPr lang="en-US" sz="2400">
                <a:latin typeface="Symbol" pitchFamily="18" charset="2"/>
              </a:rPr>
              <a:t>W</a:t>
            </a:r>
            <a:r>
              <a:rPr lang="en-US" sz="2400"/>
              <a:t>), with </a:t>
            </a:r>
          </a:p>
          <a:p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= (1/2)*(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+3)-3=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/2-1.5 [V]</a:t>
            </a:r>
            <a:r>
              <a:rPr lang="en-US" sz="2400" baseline="-25000"/>
              <a:t>. </a:t>
            </a:r>
            <a:endParaRPr lang="en-US" sz="2400" i="1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5219700" y="1465263"/>
            <a:ext cx="3816350" cy="3476625"/>
            <a:chOff x="5220072" y="1465620"/>
            <a:chExt cx="3816424" cy="3475548"/>
          </a:xfrm>
        </p:grpSpPr>
        <p:cxnSp>
          <p:nvCxnSpPr>
            <p:cNvPr id="21531" name="Straight Connector 2"/>
            <p:cNvCxnSpPr>
              <a:cxnSpLocks noChangeShapeType="1"/>
            </p:cNvCxnSpPr>
            <p:nvPr/>
          </p:nvCxnSpPr>
          <p:spPr bwMode="auto">
            <a:xfrm>
              <a:off x="7236296" y="3268330"/>
              <a:ext cx="0" cy="131279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2" name="Straight Connector 4"/>
            <p:cNvCxnSpPr>
              <a:cxnSpLocks noChangeShapeType="1"/>
            </p:cNvCxnSpPr>
            <p:nvPr/>
          </p:nvCxnSpPr>
          <p:spPr bwMode="auto">
            <a:xfrm>
              <a:off x="5796136" y="3271512"/>
              <a:ext cx="1440160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3" name="Straight Connector 105"/>
            <p:cNvCxnSpPr>
              <a:cxnSpLocks noChangeShapeType="1"/>
            </p:cNvCxnSpPr>
            <p:nvPr/>
          </p:nvCxnSpPr>
          <p:spPr bwMode="auto">
            <a:xfrm>
              <a:off x="7236296" y="1972186"/>
              <a:ext cx="0" cy="131279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4" name="Straight Connector 114"/>
            <p:cNvCxnSpPr>
              <a:cxnSpLocks noChangeShapeType="1"/>
            </p:cNvCxnSpPr>
            <p:nvPr/>
          </p:nvCxnSpPr>
          <p:spPr bwMode="auto">
            <a:xfrm>
              <a:off x="7236296" y="3272105"/>
              <a:ext cx="1440160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535" name="TextBox 8"/>
            <p:cNvSpPr txBox="1">
              <a:spLocks noChangeArrowheads="1"/>
            </p:cNvSpPr>
            <p:nvPr/>
          </p:nvSpPr>
          <p:spPr bwMode="auto">
            <a:xfrm>
              <a:off x="8460432" y="2833772"/>
              <a:ext cx="5760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i="1"/>
                <a:t>v</a:t>
              </a:r>
              <a:r>
                <a:rPr lang="en-US" sz="2800" i="1" baseline="-25000"/>
                <a:t>in</a:t>
              </a:r>
              <a:endParaRPr lang="en-US" sz="2800" i="1"/>
            </a:p>
          </p:txBody>
        </p:sp>
        <p:sp>
          <p:nvSpPr>
            <p:cNvPr id="21536" name="TextBox 115"/>
            <p:cNvSpPr txBox="1">
              <a:spLocks noChangeArrowheads="1"/>
            </p:cNvSpPr>
            <p:nvPr/>
          </p:nvSpPr>
          <p:spPr bwMode="auto">
            <a:xfrm>
              <a:off x="7020272" y="1465620"/>
              <a:ext cx="5040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i="1"/>
                <a:t>v</a:t>
              </a:r>
              <a:r>
                <a:rPr lang="en-US" sz="2800" i="1" baseline="-25000"/>
                <a:t>o</a:t>
              </a:r>
              <a:endParaRPr lang="en-US" sz="2800" i="1"/>
            </a:p>
          </p:txBody>
        </p:sp>
        <p:cxnSp>
          <p:nvCxnSpPr>
            <p:cNvPr id="21537" name="Straight Connector 13"/>
            <p:cNvCxnSpPr>
              <a:cxnSpLocks noChangeShapeType="1"/>
            </p:cNvCxnSpPr>
            <p:nvPr/>
          </p:nvCxnSpPr>
          <p:spPr bwMode="auto">
            <a:xfrm flipH="1">
              <a:off x="6372200" y="4136201"/>
              <a:ext cx="8640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1538" name="Straight Connector 134"/>
            <p:cNvCxnSpPr>
              <a:cxnSpLocks noChangeShapeType="1"/>
            </p:cNvCxnSpPr>
            <p:nvPr/>
          </p:nvCxnSpPr>
          <p:spPr bwMode="auto">
            <a:xfrm rot="5400000" flipH="1">
              <a:off x="5940152" y="3685907"/>
              <a:ext cx="8640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21539" name="Straight Connector 18"/>
            <p:cNvCxnSpPr>
              <a:cxnSpLocks noChangeShapeType="1"/>
            </p:cNvCxnSpPr>
            <p:nvPr/>
          </p:nvCxnSpPr>
          <p:spPr bwMode="auto">
            <a:xfrm flipV="1">
              <a:off x="6372200" y="2192926"/>
              <a:ext cx="1944216" cy="1943275"/>
            </a:xfrm>
            <a:prstGeom prst="line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40" name="Straight Connector 20"/>
            <p:cNvCxnSpPr>
              <a:cxnSpLocks noChangeShapeType="1"/>
            </p:cNvCxnSpPr>
            <p:nvPr/>
          </p:nvCxnSpPr>
          <p:spPr bwMode="auto">
            <a:xfrm>
              <a:off x="6166471" y="4246846"/>
              <a:ext cx="0" cy="36933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41" name="Straight Connector 136"/>
            <p:cNvCxnSpPr>
              <a:cxnSpLocks noChangeShapeType="1"/>
            </p:cNvCxnSpPr>
            <p:nvPr/>
          </p:nvCxnSpPr>
          <p:spPr bwMode="auto">
            <a:xfrm rot="5400000">
              <a:off x="5984156" y="4436102"/>
              <a:ext cx="0" cy="36933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542" name="TextBox 138"/>
            <p:cNvSpPr txBox="1">
              <a:spLocks noChangeArrowheads="1"/>
            </p:cNvSpPr>
            <p:nvPr/>
          </p:nvSpPr>
          <p:spPr bwMode="auto">
            <a:xfrm>
              <a:off x="6084168" y="4253026"/>
              <a:ext cx="2880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21543" name="TextBox 139"/>
            <p:cNvSpPr txBox="1">
              <a:spLocks noChangeArrowheads="1"/>
            </p:cNvSpPr>
            <p:nvPr/>
          </p:nvSpPr>
          <p:spPr bwMode="auto">
            <a:xfrm>
              <a:off x="7812360" y="2719592"/>
              <a:ext cx="2880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cxnSp>
          <p:nvCxnSpPr>
            <p:cNvPr id="21544" name="Straight Connector 140"/>
            <p:cNvCxnSpPr>
              <a:cxnSpLocks noChangeShapeType="1"/>
            </p:cNvCxnSpPr>
            <p:nvPr/>
          </p:nvCxnSpPr>
          <p:spPr bwMode="auto">
            <a:xfrm rot="5400000">
              <a:off x="5620762" y="4436102"/>
              <a:ext cx="0" cy="36933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45" name="Straight Connector 24"/>
            <p:cNvCxnSpPr>
              <a:cxnSpLocks noChangeShapeType="1"/>
            </p:cNvCxnSpPr>
            <p:nvPr/>
          </p:nvCxnSpPr>
          <p:spPr bwMode="auto">
            <a:xfrm flipH="1">
              <a:off x="5220072" y="4136201"/>
              <a:ext cx="1152128" cy="588943"/>
            </a:xfrm>
            <a:prstGeom prst="line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546" name="TextBox 142"/>
            <p:cNvSpPr txBox="1">
              <a:spLocks noChangeArrowheads="1"/>
            </p:cNvSpPr>
            <p:nvPr/>
          </p:nvSpPr>
          <p:spPr bwMode="auto">
            <a:xfrm>
              <a:off x="5724128" y="4541058"/>
              <a:ext cx="2880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2</a:t>
              </a:r>
            </a:p>
          </p:txBody>
        </p:sp>
        <p:cxnSp>
          <p:nvCxnSpPr>
            <p:cNvPr id="21547" name="Straight Connector 143"/>
            <p:cNvCxnSpPr>
              <a:cxnSpLocks noChangeShapeType="1"/>
            </p:cNvCxnSpPr>
            <p:nvPr/>
          </p:nvCxnSpPr>
          <p:spPr bwMode="auto">
            <a:xfrm>
              <a:off x="8107333" y="2420888"/>
              <a:ext cx="0" cy="36933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48" name="Straight Connector 144"/>
            <p:cNvCxnSpPr>
              <a:cxnSpLocks noChangeShapeType="1"/>
            </p:cNvCxnSpPr>
            <p:nvPr/>
          </p:nvCxnSpPr>
          <p:spPr bwMode="auto">
            <a:xfrm rot="5400000">
              <a:off x="7925018" y="2610144"/>
              <a:ext cx="0" cy="36933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549" name="TextBox 145"/>
            <p:cNvSpPr txBox="1">
              <a:spLocks noChangeArrowheads="1"/>
            </p:cNvSpPr>
            <p:nvPr/>
          </p:nvSpPr>
          <p:spPr bwMode="auto">
            <a:xfrm>
              <a:off x="8028384" y="2420888"/>
              <a:ext cx="2880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1</a:t>
              </a:r>
            </a:p>
          </p:txBody>
        </p:sp>
        <p:sp>
          <p:nvSpPr>
            <p:cNvPr id="21550" name="TextBox 146"/>
            <p:cNvSpPr txBox="1">
              <a:spLocks noChangeArrowheads="1"/>
            </p:cNvSpPr>
            <p:nvPr/>
          </p:nvSpPr>
          <p:spPr bwMode="auto">
            <a:xfrm>
              <a:off x="7236296" y="3922423"/>
              <a:ext cx="68872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-3V</a:t>
              </a:r>
            </a:p>
          </p:txBody>
        </p:sp>
        <p:sp>
          <p:nvSpPr>
            <p:cNvPr id="21551" name="TextBox 147"/>
            <p:cNvSpPr txBox="1">
              <a:spLocks noChangeArrowheads="1"/>
            </p:cNvSpPr>
            <p:nvPr/>
          </p:nvSpPr>
          <p:spPr bwMode="auto">
            <a:xfrm>
              <a:off x="6084168" y="2924944"/>
              <a:ext cx="64807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-3V</a:t>
              </a:r>
            </a:p>
          </p:txBody>
        </p:sp>
      </p:grpSp>
      <p:sp>
        <p:nvSpPr>
          <p:cNvPr id="21525" name="TextBox 227"/>
          <p:cNvSpPr txBox="1">
            <a:spLocks noChangeArrowheads="1"/>
          </p:cNvSpPr>
          <p:nvPr/>
        </p:nvSpPr>
        <p:spPr bwMode="auto">
          <a:xfrm>
            <a:off x="1692275" y="3348038"/>
            <a:ext cx="542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-3V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206625" y="3255963"/>
            <a:ext cx="457200" cy="457200"/>
            <a:chOff x="960" y="960"/>
            <a:chExt cx="336" cy="336"/>
          </a:xfrm>
        </p:grpSpPr>
        <p:sp>
          <p:nvSpPr>
            <p:cNvPr id="21529" name="Oval 4"/>
            <p:cNvSpPr>
              <a:spLocks noChangeArrowheads="1"/>
            </p:cNvSpPr>
            <p:nvPr/>
          </p:nvSpPr>
          <p:spPr bwMode="auto">
            <a:xfrm>
              <a:off x="960" y="960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1530" name="Text Box 5"/>
            <p:cNvSpPr txBox="1">
              <a:spLocks noChangeArrowheads="1"/>
            </p:cNvSpPr>
            <p:nvPr/>
          </p:nvSpPr>
          <p:spPr bwMode="auto">
            <a:xfrm>
              <a:off x="1021" y="972"/>
              <a:ext cx="179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1800"/>
                <a:t>+</a:t>
              </a:r>
            </a:p>
            <a:p>
              <a:pPr>
                <a:lnSpc>
                  <a:spcPct val="60000"/>
                </a:lnSpc>
              </a:pPr>
              <a:r>
                <a:rPr lang="en-US" sz="1800" b="1"/>
                <a:t>_</a:t>
              </a:r>
            </a:p>
          </p:txBody>
        </p:sp>
      </p:grpSp>
      <p:cxnSp>
        <p:nvCxnSpPr>
          <p:cNvPr id="70" name="Straight Connector 69"/>
          <p:cNvCxnSpPr/>
          <p:nvPr/>
        </p:nvCxnSpPr>
        <p:spPr bwMode="auto">
          <a:xfrm>
            <a:off x="2449513" y="3049588"/>
            <a:ext cx="0" cy="20320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28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>
                <a:solidFill>
                  <a:srgbClr val="FF66FF"/>
                </a:solidFill>
              </a:rPr>
              <a:t>Problem 6: </a:t>
            </a:r>
            <a:r>
              <a:rPr lang="en-US" sz="2400"/>
              <a:t>Assuming ideal diodes sketch to scale the transfer characteristics (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 versus </a:t>
            </a:r>
            <a:r>
              <a:rPr lang="en-US" sz="2400" i="1"/>
              <a:t>v</a:t>
            </a:r>
            <a:r>
              <a:rPr lang="en-US" sz="2400" i="1" baseline="-25000"/>
              <a:t>in</a:t>
            </a:r>
            <a:r>
              <a:rPr lang="en-US" sz="2400"/>
              <a:t>) for the circuit shown below.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2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0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1660153"/>
            <a:ext cx="8424936" cy="1200329"/>
          </a:xfrm>
          <a:prstGeom prst="rect">
            <a:avLst/>
          </a:prstGeom>
          <a:blipFill rotWithShape="1">
            <a:blip r:embed="rId3" cstate="print"/>
            <a:stretch>
              <a:fillRect l="-217" t="-3553" b="-11168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08025" y="3643313"/>
            <a:ext cx="2124075" cy="2449512"/>
            <a:chOff x="1230765" y="2660900"/>
            <a:chExt cx="2123764" cy="2450293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191062" y="3351682"/>
              <a:ext cx="0" cy="88452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346636" y="3793148"/>
              <a:ext cx="84442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345027" y="3621643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45027" y="4044053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345027" y="3199234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345027" y="3351682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345027" y="3799500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345027" y="4196501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729146" y="2660900"/>
              <a:ext cx="0" cy="690782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729146" y="4196501"/>
              <a:ext cx="0" cy="692371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729146" y="3793148"/>
              <a:ext cx="0" cy="403354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881523" y="4274314"/>
              <a:ext cx="0" cy="53674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70" name="TextBox 26"/>
            <p:cNvSpPr txBox="1">
              <a:spLocks noChangeArrowheads="1"/>
            </p:cNvSpPr>
            <p:nvPr/>
          </p:nvSpPr>
          <p:spPr bwMode="auto">
            <a:xfrm>
              <a:off x="2894079" y="4312315"/>
              <a:ext cx="3561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a</a:t>
              </a:r>
              <a:endParaRPr lang="en-US" sz="2000"/>
            </a:p>
          </p:txBody>
        </p:sp>
        <p:sp>
          <p:nvSpPr>
            <p:cNvPr id="23571" name="TextBox 27"/>
            <p:cNvSpPr txBox="1">
              <a:spLocks noChangeArrowheads="1"/>
            </p:cNvSpPr>
            <p:nvPr/>
          </p:nvSpPr>
          <p:spPr bwMode="auto">
            <a:xfrm>
              <a:off x="1730030" y="4312315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4V</a:t>
              </a:r>
            </a:p>
          </p:txBody>
        </p:sp>
        <p:sp>
          <p:nvSpPr>
            <p:cNvPr id="23572" name="TextBox 28"/>
            <p:cNvSpPr txBox="1">
              <a:spLocks noChangeArrowheads="1"/>
            </p:cNvSpPr>
            <p:nvPr/>
          </p:nvSpPr>
          <p:spPr bwMode="auto">
            <a:xfrm>
              <a:off x="2390140" y="4711083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3573" name="TextBox 29"/>
            <p:cNvSpPr txBox="1">
              <a:spLocks noChangeArrowheads="1"/>
            </p:cNvSpPr>
            <p:nvPr/>
          </p:nvSpPr>
          <p:spPr bwMode="auto">
            <a:xfrm>
              <a:off x="1230765" y="3789363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23574" name="TextBox 30"/>
            <p:cNvSpPr txBox="1">
              <a:spLocks noChangeArrowheads="1"/>
            </p:cNvSpPr>
            <p:nvPr/>
          </p:nvSpPr>
          <p:spPr bwMode="auto">
            <a:xfrm>
              <a:off x="2855674" y="3352190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5V</a:t>
              </a:r>
            </a:p>
          </p:txBody>
        </p:sp>
        <p:sp>
          <p:nvSpPr>
            <p:cNvPr id="23575" name="TextBox 31"/>
            <p:cNvSpPr txBox="1">
              <a:spLocks noChangeArrowheads="1"/>
            </p:cNvSpPr>
            <p:nvPr/>
          </p:nvSpPr>
          <p:spPr bwMode="auto">
            <a:xfrm>
              <a:off x="2919794" y="3659430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3576" name="TextBox 32"/>
            <p:cNvSpPr txBox="1">
              <a:spLocks noChangeArrowheads="1"/>
            </p:cNvSpPr>
            <p:nvPr/>
          </p:nvSpPr>
          <p:spPr bwMode="auto">
            <a:xfrm>
              <a:off x="2893289" y="2737710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</p:grpSp>
      <p:sp>
        <p:nvSpPr>
          <p:cNvPr id="23557" name="TextBox 34"/>
          <p:cNvSpPr txBox="1">
            <a:spLocks noChangeArrowheads="1"/>
          </p:cNvSpPr>
          <p:nvPr/>
        </p:nvSpPr>
        <p:spPr bwMode="auto">
          <a:xfrm>
            <a:off x="684213" y="3213100"/>
            <a:ext cx="684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(a)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2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0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1660153"/>
            <a:ext cx="8424936" cy="1200329"/>
          </a:xfrm>
          <a:prstGeom prst="rect">
            <a:avLst/>
          </a:prstGeom>
          <a:blipFill rotWithShape="1">
            <a:blip r:embed="rId3" cstate="print"/>
            <a:stretch>
              <a:fillRect l="-217" t="-3553" b="-11168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08025" y="3643313"/>
            <a:ext cx="2124075" cy="2449512"/>
            <a:chOff x="1230765" y="2660900"/>
            <a:chExt cx="2123764" cy="2450293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191062" y="3351682"/>
              <a:ext cx="0" cy="88452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346636" y="3793148"/>
              <a:ext cx="84442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345027" y="3621643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45027" y="4044053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345027" y="3199234"/>
              <a:ext cx="0" cy="34459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345027" y="3351682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345027" y="3799500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345027" y="4196501"/>
              <a:ext cx="38411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729146" y="2660900"/>
              <a:ext cx="0" cy="690782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729146" y="4196501"/>
              <a:ext cx="0" cy="692371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729146" y="3793148"/>
              <a:ext cx="0" cy="403354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881523" y="4274314"/>
              <a:ext cx="0" cy="53674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98" name="TextBox 26"/>
            <p:cNvSpPr txBox="1">
              <a:spLocks noChangeArrowheads="1"/>
            </p:cNvSpPr>
            <p:nvPr/>
          </p:nvSpPr>
          <p:spPr bwMode="auto">
            <a:xfrm>
              <a:off x="2894079" y="4312315"/>
              <a:ext cx="3561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a</a:t>
              </a:r>
              <a:endParaRPr lang="en-US" sz="2000"/>
            </a:p>
          </p:txBody>
        </p:sp>
        <p:sp>
          <p:nvSpPr>
            <p:cNvPr id="24599" name="TextBox 27"/>
            <p:cNvSpPr txBox="1">
              <a:spLocks noChangeArrowheads="1"/>
            </p:cNvSpPr>
            <p:nvPr/>
          </p:nvSpPr>
          <p:spPr bwMode="auto">
            <a:xfrm>
              <a:off x="1730030" y="4312315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4V</a:t>
              </a:r>
            </a:p>
          </p:txBody>
        </p:sp>
        <p:sp>
          <p:nvSpPr>
            <p:cNvPr id="24600" name="TextBox 28"/>
            <p:cNvSpPr txBox="1">
              <a:spLocks noChangeArrowheads="1"/>
            </p:cNvSpPr>
            <p:nvPr/>
          </p:nvSpPr>
          <p:spPr bwMode="auto">
            <a:xfrm>
              <a:off x="2390140" y="4711083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4601" name="TextBox 29"/>
            <p:cNvSpPr txBox="1">
              <a:spLocks noChangeArrowheads="1"/>
            </p:cNvSpPr>
            <p:nvPr/>
          </p:nvSpPr>
          <p:spPr bwMode="auto">
            <a:xfrm>
              <a:off x="1230765" y="3789363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24602" name="TextBox 30"/>
            <p:cNvSpPr txBox="1">
              <a:spLocks noChangeArrowheads="1"/>
            </p:cNvSpPr>
            <p:nvPr/>
          </p:nvSpPr>
          <p:spPr bwMode="auto">
            <a:xfrm>
              <a:off x="2855674" y="3352190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5V</a:t>
              </a:r>
            </a:p>
          </p:txBody>
        </p:sp>
        <p:sp>
          <p:nvSpPr>
            <p:cNvPr id="24603" name="TextBox 31"/>
            <p:cNvSpPr txBox="1">
              <a:spLocks noChangeArrowheads="1"/>
            </p:cNvSpPr>
            <p:nvPr/>
          </p:nvSpPr>
          <p:spPr bwMode="auto">
            <a:xfrm>
              <a:off x="2919794" y="3659430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4604" name="TextBox 32"/>
            <p:cNvSpPr txBox="1">
              <a:spLocks noChangeArrowheads="1"/>
            </p:cNvSpPr>
            <p:nvPr/>
          </p:nvSpPr>
          <p:spPr bwMode="auto">
            <a:xfrm>
              <a:off x="2893289" y="2737710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</p:grpSp>
      <p:sp>
        <p:nvSpPr>
          <p:cNvPr id="34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355976" y="3072064"/>
            <a:ext cx="4212468" cy="2766848"/>
          </a:xfrm>
          <a:prstGeom prst="rect">
            <a:avLst/>
          </a:prstGeom>
          <a:blipFill rotWithShape="1">
            <a:blip r:embed="rId4" cstate="print"/>
            <a:stretch>
              <a:fillRect l="-2315" t="-1762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4582" name="TextBox 34"/>
          <p:cNvSpPr txBox="1">
            <a:spLocks noChangeArrowheads="1"/>
          </p:cNvSpPr>
          <p:nvPr/>
        </p:nvSpPr>
        <p:spPr bwMode="auto">
          <a:xfrm>
            <a:off x="684213" y="3213100"/>
            <a:ext cx="684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(a)</a:t>
            </a:r>
          </a:p>
        </p:txBody>
      </p:sp>
      <p:sp>
        <p:nvSpPr>
          <p:cNvPr id="24583" name="TextBox 37"/>
          <p:cNvSpPr txBox="1">
            <a:spLocks noChangeArrowheads="1"/>
          </p:cNvSpPr>
          <p:nvPr/>
        </p:nvSpPr>
        <p:spPr bwMode="auto">
          <a:xfrm>
            <a:off x="2411413" y="5876925"/>
            <a:ext cx="37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4584" name="TextBox 38"/>
          <p:cNvSpPr txBox="1">
            <a:spLocks noChangeArrowheads="1"/>
          </p:cNvSpPr>
          <p:nvPr/>
        </p:nvSpPr>
        <p:spPr bwMode="auto">
          <a:xfrm>
            <a:off x="2195513" y="3068638"/>
            <a:ext cx="45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4585" name="TextBox 39"/>
          <p:cNvSpPr txBox="1">
            <a:spLocks noChangeArrowheads="1"/>
          </p:cNvSpPr>
          <p:nvPr/>
        </p:nvSpPr>
        <p:spPr bwMode="auto">
          <a:xfrm>
            <a:off x="323850" y="4437063"/>
            <a:ext cx="458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355976" y="1556792"/>
            <a:ext cx="4212468" cy="2308324"/>
          </a:xfrm>
          <a:prstGeom prst="rect">
            <a:avLst/>
          </a:prstGeom>
          <a:blipFill rotWithShape="1">
            <a:blip r:embed="rId2" cstate="print"/>
            <a:stretch>
              <a:fillRect l="-2315" t="-2111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611188" y="2185988"/>
            <a:ext cx="2028825" cy="2611437"/>
            <a:chOff x="1230765" y="3121760"/>
            <a:chExt cx="2029120" cy="261154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2191342" y="3974281"/>
              <a:ext cx="0" cy="88268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1346669" y="4415623"/>
              <a:ext cx="844673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343764" y="4242579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343764" y="4664871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343764" y="3820288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2343764" y="3974281"/>
              <a:ext cx="38423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343764" y="4421973"/>
              <a:ext cx="384231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2343764" y="4818864"/>
              <a:ext cx="38423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2727995" y="3283691"/>
              <a:ext cx="0" cy="690589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2727995" y="4818864"/>
              <a:ext cx="0" cy="692177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2727995" y="3966343"/>
              <a:ext cx="0" cy="45563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882005" y="3467849"/>
              <a:ext cx="0" cy="53659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21" name="TextBox 67"/>
            <p:cNvSpPr txBox="1">
              <a:spLocks noChangeArrowheads="1"/>
            </p:cNvSpPr>
            <p:nvPr/>
          </p:nvSpPr>
          <p:spPr bwMode="auto">
            <a:xfrm>
              <a:off x="2894079" y="3505810"/>
              <a:ext cx="3658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b</a:t>
              </a:r>
              <a:endParaRPr lang="en-US" sz="2000"/>
            </a:p>
          </p:txBody>
        </p:sp>
        <p:sp>
          <p:nvSpPr>
            <p:cNvPr id="25622" name="TextBox 68"/>
            <p:cNvSpPr txBox="1">
              <a:spLocks noChangeArrowheads="1"/>
            </p:cNvSpPr>
            <p:nvPr/>
          </p:nvSpPr>
          <p:spPr bwMode="auto">
            <a:xfrm>
              <a:off x="1730030" y="4934422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1V</a:t>
              </a:r>
            </a:p>
          </p:txBody>
        </p:sp>
        <p:sp>
          <p:nvSpPr>
            <p:cNvPr id="25623" name="TextBox 69"/>
            <p:cNvSpPr txBox="1">
              <a:spLocks noChangeArrowheads="1"/>
            </p:cNvSpPr>
            <p:nvPr/>
          </p:nvSpPr>
          <p:spPr bwMode="auto">
            <a:xfrm>
              <a:off x="2390140" y="5333190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5624" name="TextBox 70"/>
            <p:cNvSpPr txBox="1">
              <a:spLocks noChangeArrowheads="1"/>
            </p:cNvSpPr>
            <p:nvPr/>
          </p:nvSpPr>
          <p:spPr bwMode="auto">
            <a:xfrm>
              <a:off x="1230765" y="4411470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25625" name="TextBox 71"/>
            <p:cNvSpPr txBox="1">
              <a:spLocks noChangeArrowheads="1"/>
            </p:cNvSpPr>
            <p:nvPr/>
          </p:nvSpPr>
          <p:spPr bwMode="auto">
            <a:xfrm>
              <a:off x="1768435" y="3544215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3V</a:t>
              </a:r>
            </a:p>
          </p:txBody>
        </p:sp>
        <p:sp>
          <p:nvSpPr>
            <p:cNvPr id="25626" name="TextBox 72"/>
            <p:cNvSpPr txBox="1">
              <a:spLocks noChangeArrowheads="1"/>
            </p:cNvSpPr>
            <p:nvPr/>
          </p:nvSpPr>
          <p:spPr bwMode="auto">
            <a:xfrm>
              <a:off x="1268379" y="4005075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5627" name="TextBox 73"/>
            <p:cNvSpPr txBox="1">
              <a:spLocks noChangeArrowheads="1"/>
            </p:cNvSpPr>
            <p:nvPr/>
          </p:nvSpPr>
          <p:spPr bwMode="auto">
            <a:xfrm>
              <a:off x="2344510" y="3121760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</p:grpSp>
      <p:sp>
        <p:nvSpPr>
          <p:cNvPr id="44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3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5605" name="TextBox 44"/>
          <p:cNvSpPr txBox="1">
            <a:spLocks noChangeArrowheads="1"/>
          </p:cNvSpPr>
          <p:nvPr/>
        </p:nvSpPr>
        <p:spPr bwMode="auto">
          <a:xfrm>
            <a:off x="381000" y="1828800"/>
            <a:ext cx="708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(b)</a:t>
            </a:r>
          </a:p>
        </p:txBody>
      </p:sp>
      <p:sp>
        <p:nvSpPr>
          <p:cNvPr id="25606" name="TextBox 50"/>
          <p:cNvSpPr txBox="1">
            <a:spLocks noChangeArrowheads="1"/>
          </p:cNvSpPr>
          <p:nvPr/>
        </p:nvSpPr>
        <p:spPr bwMode="auto">
          <a:xfrm>
            <a:off x="2195513" y="4346575"/>
            <a:ext cx="4587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5607" name="TextBox 52"/>
          <p:cNvSpPr txBox="1">
            <a:spLocks noChangeArrowheads="1"/>
          </p:cNvSpPr>
          <p:nvPr/>
        </p:nvSpPr>
        <p:spPr bwMode="auto">
          <a:xfrm>
            <a:off x="2339975" y="2257425"/>
            <a:ext cx="37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5608" name="TextBox 53"/>
          <p:cNvSpPr txBox="1">
            <a:spLocks noChangeArrowheads="1"/>
          </p:cNvSpPr>
          <p:nvPr/>
        </p:nvSpPr>
        <p:spPr bwMode="auto">
          <a:xfrm>
            <a:off x="900113" y="2978150"/>
            <a:ext cx="4587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Picture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3284538"/>
            <a:ext cx="4370387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Resistive circuits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50825" y="1700213"/>
            <a:ext cx="8497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Problem 1</a:t>
            </a:r>
          </a:p>
          <a:p>
            <a:r>
              <a:rPr lang="en-US" sz="2000"/>
              <a:t>Use KVL and Ohms law to compute voltages v</a:t>
            </a:r>
            <a:r>
              <a:rPr lang="en-US" sz="2000" baseline="-25000"/>
              <a:t>a</a:t>
            </a:r>
            <a:r>
              <a:rPr lang="en-US" sz="2000"/>
              <a:t> and v</a:t>
            </a:r>
            <a:r>
              <a:rPr lang="en-US" sz="2000" baseline="-25000"/>
              <a:t>b</a:t>
            </a:r>
            <a:r>
              <a:rPr lang="en-US" sz="2000"/>
              <a:t> .</a:t>
            </a:r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539750" y="3141663"/>
            <a:ext cx="2176463" cy="1201737"/>
          </a:xfrm>
          <a:custGeom>
            <a:avLst/>
            <a:gdLst>
              <a:gd name="T0" fmla="*/ 0 w 2177358"/>
              <a:gd name="T1" fmla="*/ 1199146 h 1202602"/>
              <a:gd name="T2" fmla="*/ 442892 w 2177358"/>
              <a:gd name="T3" fmla="*/ 151962 h 1202602"/>
              <a:gd name="T4" fmla="*/ 1907141 w 2177358"/>
              <a:gd name="T5" fmla="*/ 287374 h 1202602"/>
              <a:gd name="T6" fmla="*/ 2042721 w 2177358"/>
              <a:gd name="T7" fmla="*/ 305429 h 1202602"/>
              <a:gd name="T8" fmla="*/ 0 60000 65536"/>
              <a:gd name="T9" fmla="*/ 0 60000 65536"/>
              <a:gd name="T10" fmla="*/ 0 60000 65536"/>
              <a:gd name="T11" fmla="*/ 0 60000 65536"/>
              <a:gd name="T12" fmla="*/ 0 w 2177358"/>
              <a:gd name="T13" fmla="*/ 0 h 1202602"/>
              <a:gd name="T14" fmla="*/ 2177358 w 2177358"/>
              <a:gd name="T15" fmla="*/ 1202602 h 1202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7358" h="1202602">
                <a:moveTo>
                  <a:pt x="0" y="1202602"/>
                </a:moveTo>
                <a:cubicBezTo>
                  <a:pt x="62620" y="753701"/>
                  <a:pt x="125240" y="304800"/>
                  <a:pt x="443620" y="152400"/>
                </a:cubicBezTo>
                <a:cubicBezTo>
                  <a:pt x="762000" y="0"/>
                  <a:pt x="1643204" y="262551"/>
                  <a:pt x="1910281" y="288202"/>
                </a:cubicBezTo>
                <a:cubicBezTo>
                  <a:pt x="2177358" y="313853"/>
                  <a:pt x="2111720" y="310081"/>
                  <a:pt x="2046083" y="306309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 rot="10113277">
            <a:off x="3157538" y="5289550"/>
            <a:ext cx="2178050" cy="1201738"/>
          </a:xfrm>
          <a:custGeom>
            <a:avLst/>
            <a:gdLst>
              <a:gd name="T0" fmla="*/ 0 w 2177358"/>
              <a:gd name="T1" fmla="*/ 1199150 h 1202602"/>
              <a:gd name="T2" fmla="*/ 444184 w 2177358"/>
              <a:gd name="T3" fmla="*/ 151964 h 1202602"/>
              <a:gd name="T4" fmla="*/ 1912711 w 2177358"/>
              <a:gd name="T5" fmla="*/ 287374 h 1202602"/>
              <a:gd name="T6" fmla="*/ 2048685 w 2177358"/>
              <a:gd name="T7" fmla="*/ 305429 h 1202602"/>
              <a:gd name="T8" fmla="*/ 0 60000 65536"/>
              <a:gd name="T9" fmla="*/ 0 60000 65536"/>
              <a:gd name="T10" fmla="*/ 0 60000 65536"/>
              <a:gd name="T11" fmla="*/ 0 60000 65536"/>
              <a:gd name="T12" fmla="*/ 0 w 2177358"/>
              <a:gd name="T13" fmla="*/ 0 h 1202602"/>
              <a:gd name="T14" fmla="*/ 2177358 w 2177358"/>
              <a:gd name="T15" fmla="*/ 1202602 h 1202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7358" h="1202602">
                <a:moveTo>
                  <a:pt x="0" y="1202602"/>
                </a:moveTo>
                <a:cubicBezTo>
                  <a:pt x="62620" y="753701"/>
                  <a:pt x="125240" y="304800"/>
                  <a:pt x="443620" y="152400"/>
                </a:cubicBezTo>
                <a:cubicBezTo>
                  <a:pt x="762000" y="0"/>
                  <a:pt x="1643204" y="262551"/>
                  <a:pt x="1910281" y="288202"/>
                </a:cubicBezTo>
                <a:cubicBezTo>
                  <a:pt x="2177358" y="313853"/>
                  <a:pt x="2111720" y="310081"/>
                  <a:pt x="2046083" y="306309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 rot="11343751" flipH="1">
            <a:off x="403225" y="5265738"/>
            <a:ext cx="2378075" cy="1201737"/>
          </a:xfrm>
          <a:custGeom>
            <a:avLst/>
            <a:gdLst>
              <a:gd name="T0" fmla="*/ 0 w 2177358"/>
              <a:gd name="T1" fmla="*/ 1199146 h 1202602"/>
              <a:gd name="T2" fmla="*/ 689436 w 2177358"/>
              <a:gd name="T3" fmla="*/ 151962 h 1202602"/>
              <a:gd name="T4" fmla="*/ 2968791 w 2177358"/>
              <a:gd name="T5" fmla="*/ 287374 h 1202602"/>
              <a:gd name="T6" fmla="*/ 3179844 w 2177358"/>
              <a:gd name="T7" fmla="*/ 305429 h 1202602"/>
              <a:gd name="T8" fmla="*/ 0 60000 65536"/>
              <a:gd name="T9" fmla="*/ 0 60000 65536"/>
              <a:gd name="T10" fmla="*/ 0 60000 65536"/>
              <a:gd name="T11" fmla="*/ 0 60000 65536"/>
              <a:gd name="T12" fmla="*/ 0 w 2177358"/>
              <a:gd name="T13" fmla="*/ 0 h 1202602"/>
              <a:gd name="T14" fmla="*/ 2177358 w 2177358"/>
              <a:gd name="T15" fmla="*/ 1202602 h 1202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7358" h="1202602">
                <a:moveTo>
                  <a:pt x="0" y="1202602"/>
                </a:moveTo>
                <a:cubicBezTo>
                  <a:pt x="62620" y="753701"/>
                  <a:pt x="125240" y="304800"/>
                  <a:pt x="443620" y="152400"/>
                </a:cubicBezTo>
                <a:cubicBezTo>
                  <a:pt x="762000" y="0"/>
                  <a:pt x="1643204" y="262551"/>
                  <a:pt x="1910281" y="288202"/>
                </a:cubicBezTo>
                <a:cubicBezTo>
                  <a:pt x="2177358" y="313853"/>
                  <a:pt x="2111720" y="310081"/>
                  <a:pt x="2046083" y="306309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 rot="10647635" flipV="1">
            <a:off x="3060700" y="4467225"/>
            <a:ext cx="1366838" cy="46038"/>
          </a:xfrm>
          <a:custGeom>
            <a:avLst/>
            <a:gdLst>
              <a:gd name="T0" fmla="*/ 0 w 2177358"/>
              <a:gd name="T1" fmla="*/ 0 h 1202602"/>
              <a:gd name="T2" fmla="*/ 43249 w 2177358"/>
              <a:gd name="T3" fmla="*/ 0 h 1202602"/>
              <a:gd name="T4" fmla="*/ 186234 w 2177358"/>
              <a:gd name="T5" fmla="*/ 0 h 1202602"/>
              <a:gd name="T6" fmla="*/ 199473 w 2177358"/>
              <a:gd name="T7" fmla="*/ 0 h 1202602"/>
              <a:gd name="T8" fmla="*/ 0 60000 65536"/>
              <a:gd name="T9" fmla="*/ 0 60000 65536"/>
              <a:gd name="T10" fmla="*/ 0 60000 65536"/>
              <a:gd name="T11" fmla="*/ 0 60000 65536"/>
              <a:gd name="T12" fmla="*/ 0 w 2177358"/>
              <a:gd name="T13" fmla="*/ 0 h 1202602"/>
              <a:gd name="T14" fmla="*/ 2177358 w 2177358"/>
              <a:gd name="T15" fmla="*/ 1202602 h 12026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7358" h="1202602">
                <a:moveTo>
                  <a:pt x="0" y="1202602"/>
                </a:moveTo>
                <a:cubicBezTo>
                  <a:pt x="62620" y="753701"/>
                  <a:pt x="125240" y="304800"/>
                  <a:pt x="443620" y="152400"/>
                </a:cubicBezTo>
                <a:cubicBezTo>
                  <a:pt x="762000" y="0"/>
                  <a:pt x="1643204" y="262551"/>
                  <a:pt x="1910281" y="288202"/>
                </a:cubicBezTo>
                <a:cubicBezTo>
                  <a:pt x="2177358" y="313853"/>
                  <a:pt x="2111720" y="310081"/>
                  <a:pt x="2046083" y="306309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Box 9"/>
          <p:cNvSpPr txBox="1">
            <a:spLocks noChangeArrowheads="1"/>
          </p:cNvSpPr>
          <p:nvPr/>
        </p:nvSpPr>
        <p:spPr bwMode="auto">
          <a:xfrm>
            <a:off x="0" y="4797425"/>
            <a:ext cx="433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+</a:t>
            </a:r>
          </a:p>
        </p:txBody>
      </p:sp>
      <p:sp>
        <p:nvSpPr>
          <p:cNvPr id="10250" name="TextBox 10"/>
          <p:cNvSpPr txBox="1">
            <a:spLocks noChangeArrowheads="1"/>
          </p:cNvSpPr>
          <p:nvPr/>
        </p:nvSpPr>
        <p:spPr bwMode="auto">
          <a:xfrm>
            <a:off x="179388" y="3573463"/>
            <a:ext cx="4333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+</a:t>
            </a:r>
          </a:p>
        </p:txBody>
      </p:sp>
      <p:sp>
        <p:nvSpPr>
          <p:cNvPr id="10251" name="TextBox 11"/>
          <p:cNvSpPr txBox="1">
            <a:spLocks noChangeArrowheads="1"/>
          </p:cNvSpPr>
          <p:nvPr/>
        </p:nvSpPr>
        <p:spPr bwMode="auto">
          <a:xfrm>
            <a:off x="4067175" y="4149725"/>
            <a:ext cx="433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+</a:t>
            </a:r>
          </a:p>
        </p:txBody>
      </p:sp>
      <p:sp>
        <p:nvSpPr>
          <p:cNvPr id="10252" name="TextBox 12"/>
          <p:cNvSpPr txBox="1">
            <a:spLocks noChangeArrowheads="1"/>
          </p:cNvSpPr>
          <p:nvPr/>
        </p:nvSpPr>
        <p:spPr bwMode="auto">
          <a:xfrm>
            <a:off x="4787900" y="4652963"/>
            <a:ext cx="433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+</a:t>
            </a:r>
          </a:p>
        </p:txBody>
      </p:sp>
      <p:sp>
        <p:nvSpPr>
          <p:cNvPr id="10253" name="TextBox 13"/>
          <p:cNvSpPr txBox="1">
            <a:spLocks noChangeArrowheads="1"/>
          </p:cNvSpPr>
          <p:nvPr/>
        </p:nvSpPr>
        <p:spPr bwMode="auto">
          <a:xfrm>
            <a:off x="3492500" y="4005263"/>
            <a:ext cx="5080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v</a:t>
            </a:r>
            <a:r>
              <a:rPr lang="en-US" sz="2800" baseline="-25000"/>
              <a:t>2</a:t>
            </a:r>
          </a:p>
        </p:txBody>
      </p:sp>
      <p:sp>
        <p:nvSpPr>
          <p:cNvPr id="10254" name="TextBox 14"/>
          <p:cNvSpPr txBox="1">
            <a:spLocks noChangeArrowheads="1"/>
          </p:cNvSpPr>
          <p:nvPr/>
        </p:nvSpPr>
        <p:spPr bwMode="auto">
          <a:xfrm>
            <a:off x="3132138" y="4005263"/>
            <a:ext cx="3714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10255" name="TextBox 15"/>
          <p:cNvSpPr txBox="1">
            <a:spLocks noChangeArrowheads="1"/>
          </p:cNvSpPr>
          <p:nvPr/>
        </p:nvSpPr>
        <p:spPr bwMode="auto">
          <a:xfrm>
            <a:off x="3132138" y="5732463"/>
            <a:ext cx="3714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10256" name="TextBox 16"/>
          <p:cNvSpPr txBox="1">
            <a:spLocks noChangeArrowheads="1"/>
          </p:cNvSpPr>
          <p:nvPr/>
        </p:nvSpPr>
        <p:spPr bwMode="auto">
          <a:xfrm>
            <a:off x="2195513" y="5732463"/>
            <a:ext cx="37306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10257" name="TextBox 17"/>
          <p:cNvSpPr txBox="1">
            <a:spLocks noChangeArrowheads="1"/>
          </p:cNvSpPr>
          <p:nvPr/>
        </p:nvSpPr>
        <p:spPr bwMode="auto">
          <a:xfrm>
            <a:off x="2484438" y="2565400"/>
            <a:ext cx="3714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</a:t>
            </a:r>
          </a:p>
        </p:txBody>
      </p:sp>
      <p:sp>
        <p:nvSpPr>
          <p:cNvPr id="10258" name="TextBox 18"/>
          <p:cNvSpPr txBox="1">
            <a:spLocks noChangeArrowheads="1"/>
          </p:cNvSpPr>
          <p:nvPr/>
        </p:nvSpPr>
        <p:spPr bwMode="auto">
          <a:xfrm>
            <a:off x="684213" y="2708275"/>
            <a:ext cx="50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v</a:t>
            </a:r>
            <a:r>
              <a:rPr lang="en-US" sz="2800" baseline="-25000"/>
              <a:t>1</a:t>
            </a:r>
          </a:p>
        </p:txBody>
      </p:sp>
      <p:sp>
        <p:nvSpPr>
          <p:cNvPr id="10259" name="TextBox 19"/>
          <p:cNvSpPr txBox="1">
            <a:spLocks noChangeArrowheads="1"/>
          </p:cNvSpPr>
          <p:nvPr/>
        </p:nvSpPr>
        <p:spPr bwMode="auto">
          <a:xfrm>
            <a:off x="5292725" y="2708275"/>
            <a:ext cx="2473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From Ohms law:</a:t>
            </a:r>
          </a:p>
          <a:p>
            <a:r>
              <a:rPr lang="en-US" sz="2400"/>
              <a:t>v</a:t>
            </a:r>
            <a:r>
              <a:rPr lang="en-US" sz="2400" baseline="-25000"/>
              <a:t>1</a:t>
            </a:r>
            <a:r>
              <a:rPr lang="en-US" sz="2400"/>
              <a:t>=8k</a:t>
            </a:r>
            <a:r>
              <a:rPr lang="en-US" sz="2400">
                <a:latin typeface="Symbol" pitchFamily="18" charset="2"/>
              </a:rPr>
              <a:t>W*</a:t>
            </a:r>
            <a:r>
              <a:rPr lang="en-US" sz="2400"/>
              <a:t>i</a:t>
            </a:r>
            <a:r>
              <a:rPr lang="en-US" sz="2400" baseline="-25000"/>
              <a:t>1</a:t>
            </a:r>
            <a:r>
              <a:rPr lang="en-US" sz="2400"/>
              <a:t>=8[V]</a:t>
            </a:r>
            <a:endParaRPr lang="en-US" sz="2400" baseline="-25000"/>
          </a:p>
        </p:txBody>
      </p:sp>
      <p:sp>
        <p:nvSpPr>
          <p:cNvPr id="10260" name="TextBox 20"/>
          <p:cNvSpPr txBox="1">
            <a:spLocks noChangeArrowheads="1"/>
          </p:cNvSpPr>
          <p:nvPr/>
        </p:nvSpPr>
        <p:spPr bwMode="auto">
          <a:xfrm>
            <a:off x="5292725" y="3500438"/>
            <a:ext cx="291782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v</a:t>
            </a:r>
            <a:r>
              <a:rPr lang="en-US" sz="2400" baseline="-25000"/>
              <a:t>2</a:t>
            </a:r>
            <a:r>
              <a:rPr lang="en-US" sz="2400"/>
              <a:t>=2k</a:t>
            </a:r>
            <a:r>
              <a:rPr lang="en-US" sz="2400">
                <a:latin typeface="Symbol" pitchFamily="18" charset="2"/>
              </a:rPr>
              <a:t>W*</a:t>
            </a:r>
            <a:r>
              <a:rPr lang="en-US" sz="2400"/>
              <a:t>i</a:t>
            </a:r>
            <a:r>
              <a:rPr lang="en-US" sz="2400" baseline="-25000"/>
              <a:t>2</a:t>
            </a:r>
            <a:r>
              <a:rPr lang="en-US" sz="2400"/>
              <a:t>=-2[V]</a:t>
            </a:r>
          </a:p>
          <a:p>
            <a:endParaRPr lang="en-US" sz="2400"/>
          </a:p>
          <a:p>
            <a:r>
              <a:rPr lang="en-US" sz="2400"/>
              <a:t>Form KVL:</a:t>
            </a:r>
          </a:p>
          <a:p>
            <a:r>
              <a:rPr lang="en-US" sz="2400"/>
              <a:t>v</a:t>
            </a:r>
            <a:r>
              <a:rPr lang="en-US" sz="2400" baseline="-25000"/>
              <a:t>a</a:t>
            </a:r>
            <a:r>
              <a:rPr lang="en-US" sz="2400"/>
              <a:t>=5[V]-v</a:t>
            </a:r>
            <a:r>
              <a:rPr lang="en-US" sz="2400" baseline="-25000"/>
              <a:t>2</a:t>
            </a:r>
            <a:r>
              <a:rPr lang="en-US" sz="2400"/>
              <a:t>=7[V]</a:t>
            </a:r>
          </a:p>
          <a:p>
            <a:r>
              <a:rPr lang="en-US" sz="2400"/>
              <a:t>v</a:t>
            </a:r>
            <a:r>
              <a:rPr lang="en-US" sz="2400" baseline="-25000"/>
              <a:t>b</a:t>
            </a:r>
            <a:r>
              <a:rPr lang="en-US" sz="2400"/>
              <a:t>=15[V]-v</a:t>
            </a:r>
            <a:r>
              <a:rPr lang="en-US" sz="2400" baseline="-25000"/>
              <a:t>1</a:t>
            </a:r>
            <a:r>
              <a:rPr lang="en-US" sz="2400"/>
              <a:t>-v</a:t>
            </a:r>
            <a:r>
              <a:rPr lang="en-US" sz="2400" baseline="-25000"/>
              <a:t>a</a:t>
            </a:r>
            <a:r>
              <a:rPr lang="en-US" sz="2400"/>
              <a:t>=0[V]</a:t>
            </a:r>
          </a:p>
          <a:p>
            <a:endParaRPr lang="en-US" sz="3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604838" y="2257425"/>
            <a:ext cx="2009775" cy="2611438"/>
            <a:chOff x="1230765" y="3121760"/>
            <a:chExt cx="2009884" cy="261154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2191254" y="3974281"/>
              <a:ext cx="0" cy="88268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1346658" y="4415624"/>
              <a:ext cx="84459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2345250" y="4242579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345250" y="4664870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345250" y="3820287"/>
              <a:ext cx="0" cy="34608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345250" y="3974281"/>
              <a:ext cx="38260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2345250" y="4421974"/>
              <a:ext cx="382608" cy="0"/>
            </a:xfrm>
            <a:prstGeom prst="line">
              <a:avLst/>
            </a:prstGeom>
            <a:ln w="2222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345250" y="4818864"/>
              <a:ext cx="38260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2727858" y="3283691"/>
              <a:ext cx="0" cy="69059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2727858" y="4818864"/>
              <a:ext cx="0" cy="692177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727858" y="3966343"/>
              <a:ext cx="0" cy="455631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2881855" y="3467849"/>
              <a:ext cx="0" cy="53659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45" name="TextBox 87"/>
            <p:cNvSpPr txBox="1">
              <a:spLocks noChangeArrowheads="1"/>
            </p:cNvSpPr>
            <p:nvPr/>
          </p:nvSpPr>
          <p:spPr bwMode="auto">
            <a:xfrm>
              <a:off x="2894079" y="3505810"/>
              <a:ext cx="3465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c</a:t>
              </a:r>
              <a:endParaRPr lang="en-US" sz="2000"/>
            </a:p>
          </p:txBody>
        </p:sp>
        <p:sp>
          <p:nvSpPr>
            <p:cNvPr id="26646" name="TextBox 88"/>
            <p:cNvSpPr txBox="1">
              <a:spLocks noChangeArrowheads="1"/>
            </p:cNvSpPr>
            <p:nvPr/>
          </p:nvSpPr>
          <p:spPr bwMode="auto">
            <a:xfrm>
              <a:off x="1730030" y="4934422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4V</a:t>
              </a:r>
            </a:p>
          </p:txBody>
        </p:sp>
        <p:sp>
          <p:nvSpPr>
            <p:cNvPr id="26647" name="TextBox 89"/>
            <p:cNvSpPr txBox="1">
              <a:spLocks noChangeArrowheads="1"/>
            </p:cNvSpPr>
            <p:nvPr/>
          </p:nvSpPr>
          <p:spPr bwMode="auto">
            <a:xfrm>
              <a:off x="2390140" y="5333190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26648" name="TextBox 90"/>
            <p:cNvSpPr txBox="1">
              <a:spLocks noChangeArrowheads="1"/>
            </p:cNvSpPr>
            <p:nvPr/>
          </p:nvSpPr>
          <p:spPr bwMode="auto">
            <a:xfrm>
              <a:off x="1230765" y="4411470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6649" name="TextBox 91"/>
            <p:cNvSpPr txBox="1">
              <a:spLocks noChangeArrowheads="1"/>
            </p:cNvSpPr>
            <p:nvPr/>
          </p:nvSpPr>
          <p:spPr bwMode="auto">
            <a:xfrm>
              <a:off x="1768435" y="3544215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5V</a:t>
              </a:r>
            </a:p>
          </p:txBody>
        </p:sp>
        <p:sp>
          <p:nvSpPr>
            <p:cNvPr id="26650" name="TextBox 92"/>
            <p:cNvSpPr txBox="1">
              <a:spLocks noChangeArrowheads="1"/>
            </p:cNvSpPr>
            <p:nvPr/>
          </p:nvSpPr>
          <p:spPr bwMode="auto">
            <a:xfrm>
              <a:off x="1268379" y="4005075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6651" name="TextBox 93"/>
            <p:cNvSpPr txBox="1">
              <a:spLocks noChangeArrowheads="1"/>
            </p:cNvSpPr>
            <p:nvPr/>
          </p:nvSpPr>
          <p:spPr bwMode="auto">
            <a:xfrm>
              <a:off x="2344510" y="3121760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</p:grpSp>
      <p:sp>
        <p:nvSpPr>
          <p:cNvPr id="44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2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6628" name="TextBox 45"/>
          <p:cNvSpPr txBox="1">
            <a:spLocks noChangeArrowheads="1"/>
          </p:cNvSpPr>
          <p:nvPr/>
        </p:nvSpPr>
        <p:spPr bwMode="auto">
          <a:xfrm>
            <a:off x="533400" y="1905000"/>
            <a:ext cx="661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(c)</a:t>
            </a:r>
          </a:p>
        </p:txBody>
      </p:sp>
      <p:sp>
        <p:nvSpPr>
          <p:cNvPr id="26629" name="TextBox 48"/>
          <p:cNvSpPr txBox="1">
            <a:spLocks noChangeArrowheads="1"/>
          </p:cNvSpPr>
          <p:nvPr/>
        </p:nvSpPr>
        <p:spPr bwMode="auto">
          <a:xfrm>
            <a:off x="827088" y="2997200"/>
            <a:ext cx="4587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26630" name="TextBox 49"/>
          <p:cNvSpPr txBox="1">
            <a:spLocks noChangeArrowheads="1"/>
          </p:cNvSpPr>
          <p:nvPr/>
        </p:nvSpPr>
        <p:spPr bwMode="auto">
          <a:xfrm>
            <a:off x="2195513" y="4365625"/>
            <a:ext cx="4587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6631" name="TextBox 51"/>
          <p:cNvSpPr txBox="1">
            <a:spLocks noChangeArrowheads="1"/>
          </p:cNvSpPr>
          <p:nvPr/>
        </p:nvSpPr>
        <p:spPr bwMode="auto">
          <a:xfrm>
            <a:off x="2268538" y="2276475"/>
            <a:ext cx="373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55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19872" y="4077072"/>
            <a:ext cx="5148572" cy="2394438"/>
          </a:xfrm>
          <a:prstGeom prst="rect">
            <a:avLst/>
          </a:prstGeom>
          <a:blipFill rotWithShape="1">
            <a:blip r:embed="rId3" cstate="print"/>
            <a:stretch>
              <a:fillRect l="-1775" t="-2036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419872" y="1936084"/>
            <a:ext cx="5148572" cy="2394438"/>
          </a:xfrm>
          <a:prstGeom prst="rect">
            <a:avLst/>
          </a:prstGeom>
          <a:blipFill rotWithShape="1">
            <a:blip r:embed="rId2" cstate="print"/>
            <a:stretch>
              <a:fillRect l="-1775" t="-2041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588963" y="2276475"/>
            <a:ext cx="2038350" cy="2459038"/>
            <a:chOff x="1230765" y="2653273"/>
            <a:chExt cx="2038738" cy="245792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191385" y="3351455"/>
              <a:ext cx="0" cy="88383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1346674" y="3794167"/>
              <a:ext cx="844711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343814" y="3621208"/>
              <a:ext cx="0" cy="3459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2343814" y="4043291"/>
              <a:ext cx="0" cy="34591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343814" y="3199125"/>
              <a:ext cx="0" cy="34433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343814" y="3351455"/>
              <a:ext cx="38424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343814" y="3798927"/>
              <a:ext cx="384248" cy="0"/>
            </a:xfrm>
            <a:prstGeom prst="line">
              <a:avLst/>
            </a:prstGeom>
            <a:ln w="2222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343814" y="4197209"/>
              <a:ext cx="38424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2728062" y="2661207"/>
              <a:ext cx="0" cy="690248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2728062" y="4197209"/>
              <a:ext cx="0" cy="691835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728062" y="3794167"/>
              <a:ext cx="0" cy="403042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2882079" y="2653273"/>
              <a:ext cx="0" cy="53791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69" name="TextBox 97"/>
            <p:cNvSpPr txBox="1">
              <a:spLocks noChangeArrowheads="1"/>
            </p:cNvSpPr>
            <p:nvPr/>
          </p:nvSpPr>
          <p:spPr bwMode="auto">
            <a:xfrm>
              <a:off x="2894079" y="2691678"/>
              <a:ext cx="3754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d</a:t>
              </a:r>
              <a:endParaRPr lang="en-US" sz="2000"/>
            </a:p>
          </p:txBody>
        </p:sp>
        <p:sp>
          <p:nvSpPr>
            <p:cNvPr id="27670" name="TextBox 98"/>
            <p:cNvSpPr txBox="1">
              <a:spLocks noChangeArrowheads="1"/>
            </p:cNvSpPr>
            <p:nvPr/>
          </p:nvSpPr>
          <p:spPr bwMode="auto">
            <a:xfrm>
              <a:off x="1730030" y="4312315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3V</a:t>
              </a:r>
            </a:p>
          </p:txBody>
        </p:sp>
        <p:sp>
          <p:nvSpPr>
            <p:cNvPr id="27671" name="TextBox 99"/>
            <p:cNvSpPr txBox="1">
              <a:spLocks noChangeArrowheads="1"/>
            </p:cNvSpPr>
            <p:nvPr/>
          </p:nvSpPr>
          <p:spPr bwMode="auto">
            <a:xfrm>
              <a:off x="2390140" y="4711083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7672" name="TextBox 100"/>
            <p:cNvSpPr txBox="1">
              <a:spLocks noChangeArrowheads="1"/>
            </p:cNvSpPr>
            <p:nvPr/>
          </p:nvSpPr>
          <p:spPr bwMode="auto">
            <a:xfrm>
              <a:off x="1230765" y="3789363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27673" name="TextBox 101"/>
            <p:cNvSpPr txBox="1">
              <a:spLocks noChangeArrowheads="1"/>
            </p:cNvSpPr>
            <p:nvPr/>
          </p:nvSpPr>
          <p:spPr bwMode="auto">
            <a:xfrm>
              <a:off x="2766965" y="3613398"/>
              <a:ext cx="49885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1V</a:t>
              </a:r>
            </a:p>
          </p:txBody>
        </p:sp>
        <p:sp>
          <p:nvSpPr>
            <p:cNvPr id="27674" name="TextBox 102"/>
            <p:cNvSpPr txBox="1">
              <a:spLocks noChangeArrowheads="1"/>
            </p:cNvSpPr>
            <p:nvPr/>
          </p:nvSpPr>
          <p:spPr bwMode="auto">
            <a:xfrm>
              <a:off x="2831085" y="3959043"/>
              <a:ext cx="26962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27675" name="TextBox 103"/>
            <p:cNvSpPr txBox="1">
              <a:spLocks noChangeArrowheads="1"/>
            </p:cNvSpPr>
            <p:nvPr/>
          </p:nvSpPr>
          <p:spPr bwMode="auto">
            <a:xfrm>
              <a:off x="2804580" y="3213288"/>
              <a:ext cx="34015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</p:grpSp>
      <p:sp>
        <p:nvSpPr>
          <p:cNvPr id="27652" name="TextBox 22"/>
          <p:cNvSpPr txBox="1">
            <a:spLocks noChangeArrowheads="1"/>
          </p:cNvSpPr>
          <p:nvPr/>
        </p:nvSpPr>
        <p:spPr bwMode="auto">
          <a:xfrm>
            <a:off x="323850" y="1773238"/>
            <a:ext cx="706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(d)</a:t>
            </a:r>
          </a:p>
        </p:txBody>
      </p:sp>
      <p:sp>
        <p:nvSpPr>
          <p:cNvPr id="24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5536" y="228600"/>
            <a:ext cx="8280920" cy="1112168"/>
          </a:xfrm>
          <a:prstGeom prst="rect">
            <a:avLst/>
          </a:prstGeom>
          <a:blipFill rotWithShape="1">
            <a:blip r:embed="rId3" cstate="print"/>
            <a:stretch>
              <a:fillRect l="-810" b="-64835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7654" name="TextBox 24"/>
          <p:cNvSpPr txBox="1">
            <a:spLocks noChangeArrowheads="1"/>
          </p:cNvSpPr>
          <p:nvPr/>
        </p:nvSpPr>
        <p:spPr bwMode="auto">
          <a:xfrm>
            <a:off x="827088" y="2905125"/>
            <a:ext cx="45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27655" name="TextBox 25"/>
          <p:cNvSpPr txBox="1">
            <a:spLocks noChangeArrowheads="1"/>
          </p:cNvSpPr>
          <p:nvPr/>
        </p:nvSpPr>
        <p:spPr bwMode="auto">
          <a:xfrm>
            <a:off x="2195513" y="4273550"/>
            <a:ext cx="37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7656" name="TextBox 26"/>
          <p:cNvSpPr txBox="1">
            <a:spLocks noChangeArrowheads="1"/>
          </p:cNvSpPr>
          <p:nvPr/>
        </p:nvSpPr>
        <p:spPr bwMode="auto">
          <a:xfrm>
            <a:off x="2124075" y="1773238"/>
            <a:ext cx="4619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Resistive circuits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50825" y="1700213"/>
            <a:ext cx="84978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Problem 2</a:t>
            </a:r>
          </a:p>
          <a:p>
            <a:r>
              <a:rPr lang="en-US" sz="2000"/>
              <a:t>Write equations to compute voltages v</a:t>
            </a:r>
            <a:r>
              <a:rPr lang="en-US" sz="2000" baseline="-25000"/>
              <a:t>1</a:t>
            </a:r>
            <a:r>
              <a:rPr lang="en-US" sz="2000"/>
              <a:t> and v</a:t>
            </a:r>
            <a:r>
              <a:rPr lang="en-US" sz="2000" baseline="-25000"/>
              <a:t>2</a:t>
            </a:r>
            <a:r>
              <a:rPr lang="en-US" sz="2000"/>
              <a:t> , next find the current value of i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35844" name="TextBox 19"/>
          <p:cNvSpPr txBox="1">
            <a:spLocks noChangeArrowheads="1"/>
          </p:cNvSpPr>
          <p:nvPr/>
        </p:nvSpPr>
        <p:spPr bwMode="auto">
          <a:xfrm>
            <a:off x="4500563" y="2636838"/>
            <a:ext cx="3440112" cy="16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/>
              <a:t>From KCL:</a:t>
            </a:r>
          </a:p>
          <a:p>
            <a:r>
              <a:rPr lang="en-US" sz="2200"/>
              <a:t>50 mA=v</a:t>
            </a:r>
            <a:r>
              <a:rPr lang="en-US" sz="2200" baseline="-25000"/>
              <a:t>1</a:t>
            </a:r>
            <a:r>
              <a:rPr lang="en-US" sz="2200"/>
              <a:t>/40+(v</a:t>
            </a:r>
            <a:r>
              <a:rPr lang="en-US" sz="2200" baseline="-25000"/>
              <a:t>1</a:t>
            </a:r>
            <a:r>
              <a:rPr lang="en-US" sz="2200"/>
              <a:t>-v</a:t>
            </a:r>
            <a:r>
              <a:rPr lang="en-US" sz="2200" baseline="-25000"/>
              <a:t>2</a:t>
            </a:r>
            <a:r>
              <a:rPr lang="en-US" sz="2200"/>
              <a:t>)/40 </a:t>
            </a:r>
          </a:p>
          <a:p>
            <a:r>
              <a:rPr lang="en-US" sz="2200"/>
              <a:t>and</a:t>
            </a:r>
          </a:p>
          <a:p>
            <a:r>
              <a:rPr lang="en-US" sz="2200"/>
              <a:t>100 mA=v</a:t>
            </a:r>
            <a:r>
              <a:rPr lang="en-US" sz="2200" baseline="-25000"/>
              <a:t>2</a:t>
            </a:r>
            <a:r>
              <a:rPr lang="en-US" sz="2200"/>
              <a:t>/80+(v</a:t>
            </a:r>
            <a:r>
              <a:rPr lang="en-US" sz="2200" baseline="-25000"/>
              <a:t>2</a:t>
            </a:r>
            <a:r>
              <a:rPr lang="en-US" sz="2200"/>
              <a:t>-v</a:t>
            </a:r>
            <a:r>
              <a:rPr lang="en-US" sz="2200" baseline="-25000"/>
              <a:t>1</a:t>
            </a:r>
            <a:r>
              <a:rPr lang="en-US" sz="2200"/>
              <a:t>)/40</a:t>
            </a:r>
          </a:p>
          <a:p>
            <a:endParaRPr lang="en-US" sz="2200" baseline="-25000"/>
          </a:p>
        </p:txBody>
      </p:sp>
      <p:sp>
        <p:nvSpPr>
          <p:cNvPr id="35845" name="TextBox 20"/>
          <p:cNvSpPr txBox="1">
            <a:spLocks noChangeArrowheads="1"/>
          </p:cNvSpPr>
          <p:nvPr/>
        </p:nvSpPr>
        <p:spPr bwMode="auto">
          <a:xfrm>
            <a:off x="539750" y="4292600"/>
            <a:ext cx="8353425" cy="335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Multiply first equation by 40:</a:t>
            </a:r>
          </a:p>
          <a:p>
            <a:r>
              <a:rPr lang="en-US" sz="2200"/>
              <a:t>2=v</a:t>
            </a:r>
            <a:r>
              <a:rPr lang="en-US" sz="2200" baseline="-25000"/>
              <a:t>1</a:t>
            </a:r>
            <a:r>
              <a:rPr lang="en-US" sz="2200"/>
              <a:t>+v</a:t>
            </a:r>
            <a:r>
              <a:rPr lang="en-US" sz="2200" baseline="-25000"/>
              <a:t>1</a:t>
            </a:r>
            <a:r>
              <a:rPr lang="en-US" sz="2200"/>
              <a:t>-v</a:t>
            </a:r>
            <a:r>
              <a:rPr lang="en-US" sz="2200" baseline="-25000"/>
              <a:t>2</a:t>
            </a:r>
            <a:r>
              <a:rPr lang="en-US" sz="2200"/>
              <a:t>=2v</a:t>
            </a:r>
            <a:r>
              <a:rPr lang="en-US" sz="2200" baseline="-25000"/>
              <a:t>1</a:t>
            </a:r>
            <a:r>
              <a:rPr lang="en-US" sz="2200"/>
              <a:t>-v</a:t>
            </a:r>
            <a:r>
              <a:rPr lang="en-US" sz="2200" baseline="-25000"/>
              <a:t>2</a:t>
            </a:r>
            <a:endParaRPr lang="en-US" sz="2200"/>
          </a:p>
          <a:p>
            <a:r>
              <a:rPr lang="en-US" sz="2200"/>
              <a:t>From second equation:</a:t>
            </a:r>
          </a:p>
          <a:p>
            <a:r>
              <a:rPr lang="en-US" sz="2200"/>
              <a:t>8=v</a:t>
            </a:r>
            <a:r>
              <a:rPr lang="en-US" sz="2200" baseline="-25000"/>
              <a:t>2</a:t>
            </a:r>
            <a:r>
              <a:rPr lang="en-US" sz="2200"/>
              <a:t>+2(v</a:t>
            </a:r>
            <a:r>
              <a:rPr lang="en-US" sz="2200" baseline="-25000"/>
              <a:t>2</a:t>
            </a:r>
            <a:r>
              <a:rPr lang="en-US" sz="2200"/>
              <a:t>-v</a:t>
            </a:r>
            <a:r>
              <a:rPr lang="en-US" sz="2200" baseline="-25000"/>
              <a:t>1</a:t>
            </a:r>
            <a:r>
              <a:rPr lang="en-US" sz="2200"/>
              <a:t>)=3v</a:t>
            </a:r>
            <a:r>
              <a:rPr lang="en-US" sz="2200" baseline="-25000"/>
              <a:t>2</a:t>
            </a:r>
            <a:r>
              <a:rPr lang="en-US" sz="2200"/>
              <a:t>-2v</a:t>
            </a:r>
            <a:r>
              <a:rPr lang="en-US" sz="2200" baseline="-25000"/>
              <a:t>1	</a:t>
            </a:r>
            <a:r>
              <a:rPr lang="en-US" sz="2200"/>
              <a:t>add both sides:</a:t>
            </a:r>
            <a:endParaRPr lang="en-US" sz="2200" baseline="-25000"/>
          </a:p>
          <a:p>
            <a:r>
              <a:rPr lang="en-US" sz="2200"/>
              <a:t>10=2v</a:t>
            </a:r>
            <a:r>
              <a:rPr lang="en-US" sz="2200" baseline="-25000"/>
              <a:t>2</a:t>
            </a:r>
            <a:r>
              <a:rPr lang="en-US" sz="2200"/>
              <a:t>    =&gt;  v</a:t>
            </a:r>
            <a:r>
              <a:rPr lang="en-US" sz="2200" baseline="-25000"/>
              <a:t>2</a:t>
            </a:r>
            <a:r>
              <a:rPr lang="en-US" sz="2200"/>
              <a:t>=5 [V], v</a:t>
            </a:r>
            <a:r>
              <a:rPr lang="en-US" sz="2200" baseline="-25000"/>
              <a:t>1</a:t>
            </a:r>
            <a:r>
              <a:rPr lang="en-US" sz="2200"/>
              <a:t>=1+v</a:t>
            </a:r>
            <a:r>
              <a:rPr lang="en-US" sz="2200" baseline="-25000"/>
              <a:t>2 </a:t>
            </a:r>
            <a:r>
              <a:rPr lang="en-US" sz="2200"/>
              <a:t>/2=3.5[V]  </a:t>
            </a:r>
          </a:p>
          <a:p>
            <a:r>
              <a:rPr lang="en-US" sz="2200"/>
              <a:t>i</a:t>
            </a:r>
            <a:r>
              <a:rPr lang="en-US" sz="2200" baseline="-25000"/>
              <a:t>1</a:t>
            </a:r>
            <a:r>
              <a:rPr lang="en-US" sz="2200"/>
              <a:t>= (v</a:t>
            </a:r>
            <a:r>
              <a:rPr lang="en-US" sz="2200" baseline="-25000"/>
              <a:t>1</a:t>
            </a:r>
            <a:r>
              <a:rPr lang="en-US" sz="2200"/>
              <a:t>-v</a:t>
            </a:r>
            <a:r>
              <a:rPr lang="en-US" sz="2200" baseline="-25000"/>
              <a:t>2</a:t>
            </a:r>
            <a:r>
              <a:rPr lang="en-US" sz="2200"/>
              <a:t>)/40=-1.5/40=37.5 [mA]</a:t>
            </a:r>
          </a:p>
          <a:p>
            <a:endParaRPr lang="en-US" sz="2400"/>
          </a:p>
          <a:p>
            <a:endParaRPr lang="en-US" sz="2400"/>
          </a:p>
          <a:p>
            <a:endParaRPr lang="en-US" sz="3200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79388" y="2708275"/>
            <a:ext cx="3954462" cy="1535113"/>
            <a:chOff x="4379975" y="4005075"/>
            <a:chExt cx="3954462" cy="1535113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4760854" y="4680860"/>
              <a:ext cx="457055" cy="457630"/>
              <a:chOff x="1392" y="1728"/>
              <a:chExt cx="336" cy="336"/>
            </a:xfrm>
          </p:grpSpPr>
          <p:sp>
            <p:nvSpPr>
              <p:cNvPr id="35898" name="Oval 19"/>
              <p:cNvSpPr>
                <a:spLocks noChangeArrowheads="1"/>
              </p:cNvSpPr>
              <p:nvPr/>
            </p:nvSpPr>
            <p:spPr bwMode="auto">
              <a:xfrm>
                <a:off x="1392" y="1728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99" name="Line 21"/>
              <p:cNvSpPr>
                <a:spLocks noChangeShapeType="1"/>
              </p:cNvSpPr>
              <p:nvPr/>
            </p:nvSpPr>
            <p:spPr bwMode="auto">
              <a:xfrm flipV="1">
                <a:off x="1554" y="180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61"/>
            <p:cNvGrpSpPr>
              <a:grpSpLocks/>
            </p:cNvGrpSpPr>
            <p:nvPr/>
          </p:nvGrpSpPr>
          <p:grpSpPr bwMode="auto">
            <a:xfrm>
              <a:off x="5979668" y="4375773"/>
              <a:ext cx="533231" cy="152543"/>
              <a:chOff x="4800600" y="3733800"/>
              <a:chExt cx="533400" cy="152400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4839315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4915539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4991763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5067987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5144211" y="3772593"/>
                <a:ext cx="152257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5258500" y="3810657"/>
                <a:ext cx="76129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4801155" y="3734528"/>
                <a:ext cx="76129" cy="762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77"/>
            <p:cNvGrpSpPr>
              <a:grpSpLocks/>
            </p:cNvGrpSpPr>
            <p:nvPr/>
          </p:nvGrpSpPr>
          <p:grpSpPr bwMode="auto">
            <a:xfrm rot="5400000">
              <a:off x="6550651" y="4871635"/>
              <a:ext cx="533902" cy="152352"/>
              <a:chOff x="4800600" y="3733800"/>
              <a:chExt cx="533400" cy="15240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4839852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 flipH="1" flipV="1">
                <a:off x="4915981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6200000" flipH="1">
                <a:off x="4992109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5068237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5144366" y="3771957"/>
                <a:ext cx="150860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5258606" y="3810069"/>
                <a:ext cx="74636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4801836" y="3733845"/>
                <a:ext cx="74636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hape 24"/>
            <p:cNvCxnSpPr>
              <a:stCxn id="35898" idx="0"/>
            </p:cNvCxnSpPr>
            <p:nvPr/>
          </p:nvCxnSpPr>
          <p:spPr bwMode="auto">
            <a:xfrm rot="5400000" flipH="1" flipV="1">
              <a:off x="5370575" y="4071750"/>
              <a:ext cx="228600" cy="990600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/>
            <p:nvPr/>
          </p:nvCxnSpPr>
          <p:spPr bwMode="auto">
            <a:xfrm>
              <a:off x="6513575" y="4452750"/>
              <a:ext cx="912812" cy="304800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 bwMode="auto">
            <a:xfrm rot="5400000" flipH="1" flipV="1">
              <a:off x="6705663" y="4567050"/>
              <a:ext cx="227012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stCxn id="35898" idx="4"/>
            </p:cNvCxnSpPr>
            <p:nvPr/>
          </p:nvCxnSpPr>
          <p:spPr bwMode="auto">
            <a:xfrm rot="16200000" flipH="1">
              <a:off x="6017481" y="4110644"/>
              <a:ext cx="381000" cy="2436812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6667563" y="5367150"/>
              <a:ext cx="303212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Elbow Connector 121"/>
            <p:cNvCxnSpPr>
              <a:stCxn id="35875" idx="4"/>
              <a:endCxn id="35864" idx="2"/>
            </p:cNvCxnSpPr>
            <p:nvPr/>
          </p:nvCxnSpPr>
          <p:spPr bwMode="auto">
            <a:xfrm rot="5400000">
              <a:off x="7135875" y="5229038"/>
              <a:ext cx="320675" cy="257175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" name="Group 217"/>
            <p:cNvGrpSpPr>
              <a:grpSpLocks/>
            </p:cNvGrpSpPr>
            <p:nvPr/>
          </p:nvGrpSpPr>
          <p:grpSpPr bwMode="auto">
            <a:xfrm rot="5400000">
              <a:off x="5331838" y="4870046"/>
              <a:ext cx="533902" cy="152352"/>
              <a:chOff x="4799807" y="3733800"/>
              <a:chExt cx="533400" cy="1524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4838267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4914395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4990524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066652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6200000" flipH="1">
                <a:off x="5142780" y="3771550"/>
                <a:ext cx="152448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5257021" y="3809662"/>
                <a:ext cx="76224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4800251" y="3733438"/>
                <a:ext cx="76224" cy="7612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5486462" y="4565463"/>
              <a:ext cx="227013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5448362" y="5365563"/>
              <a:ext cx="303213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859" name="TextBox 240"/>
            <p:cNvSpPr txBox="1">
              <a:spLocks noChangeArrowheads="1"/>
            </p:cNvSpPr>
            <p:nvPr/>
          </p:nvSpPr>
          <p:spPr bwMode="auto">
            <a:xfrm>
              <a:off x="4379975" y="4983712"/>
              <a:ext cx="533231" cy="231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50 mA</a:t>
              </a:r>
            </a:p>
          </p:txBody>
        </p:sp>
        <p:graphicFrame>
          <p:nvGraphicFramePr>
            <p:cNvPr id="35860" name="Object 2"/>
            <p:cNvGraphicFramePr>
              <a:graphicFrameLocks noChangeAspect="1"/>
            </p:cNvGraphicFramePr>
            <p:nvPr/>
          </p:nvGraphicFramePr>
          <p:xfrm>
            <a:off x="6132020" y="4502893"/>
            <a:ext cx="317399" cy="177968"/>
          </p:xfrm>
          <a:graphic>
            <a:graphicData uri="http://schemas.openxmlformats.org/presentationml/2006/ole">
              <p:oleObj spid="_x0000_s1026" name="Equation" r:id="rId3" imgW="317087" imgH="177569" progId="Equation.3">
                <p:embed/>
              </p:oleObj>
            </a:graphicData>
          </a:graphic>
        </p:graphicFrame>
        <p:graphicFrame>
          <p:nvGraphicFramePr>
            <p:cNvPr id="35861" name="Object 3"/>
            <p:cNvGraphicFramePr>
              <a:graphicFrameLocks noChangeAspect="1"/>
            </p:cNvGraphicFramePr>
            <p:nvPr/>
          </p:nvGraphicFramePr>
          <p:xfrm>
            <a:off x="5662269" y="4985947"/>
            <a:ext cx="317399" cy="177968"/>
          </p:xfrm>
          <a:graphic>
            <a:graphicData uri="http://schemas.openxmlformats.org/presentationml/2006/ole">
              <p:oleObj spid="_x0000_s1027" name="Equation" r:id="rId4" imgW="317087" imgH="177569" progId="Equation.3">
                <p:embed/>
              </p:oleObj>
            </a:graphicData>
          </a:graphic>
        </p:graphicFrame>
        <p:graphicFrame>
          <p:nvGraphicFramePr>
            <p:cNvPr id="35862" name="Object 4"/>
            <p:cNvGraphicFramePr>
              <a:graphicFrameLocks noChangeAspect="1"/>
            </p:cNvGraphicFramePr>
            <p:nvPr/>
          </p:nvGraphicFramePr>
          <p:xfrm>
            <a:off x="6436723" y="4985947"/>
            <a:ext cx="317399" cy="177968"/>
          </p:xfrm>
          <a:graphic>
            <a:graphicData uri="http://schemas.openxmlformats.org/presentationml/2006/ole">
              <p:oleObj spid="_x0000_s1028" name="Equation" r:id="rId5" imgW="317087" imgH="177569" progId="Equation.3">
                <p:embed/>
              </p:oleObj>
            </a:graphicData>
          </a:graphic>
        </p:graphicFrame>
        <p:sp>
          <p:nvSpPr>
            <p:cNvPr id="35863" name="Oval 16"/>
            <p:cNvSpPr>
              <a:spLocks noChangeArrowheads="1"/>
            </p:cNvSpPr>
            <p:nvPr/>
          </p:nvSpPr>
          <p:spPr bwMode="auto">
            <a:xfrm flipH="1">
              <a:off x="7122304" y="4426621"/>
              <a:ext cx="45705" cy="457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4" name="Oval 16"/>
            <p:cNvSpPr>
              <a:spLocks noChangeArrowheads="1"/>
            </p:cNvSpPr>
            <p:nvPr/>
          </p:nvSpPr>
          <p:spPr bwMode="auto">
            <a:xfrm flipH="1">
              <a:off x="7122306" y="5494426"/>
              <a:ext cx="45705" cy="457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7196468" y="4739328"/>
              <a:ext cx="457055" cy="457630"/>
              <a:chOff x="1392" y="1728"/>
              <a:chExt cx="336" cy="336"/>
            </a:xfrm>
          </p:grpSpPr>
          <p:sp>
            <p:nvSpPr>
              <p:cNvPr id="35875" name="Oval 19"/>
              <p:cNvSpPr>
                <a:spLocks noChangeArrowheads="1"/>
              </p:cNvSpPr>
              <p:nvPr/>
            </p:nvSpPr>
            <p:spPr bwMode="auto">
              <a:xfrm>
                <a:off x="1392" y="1728"/>
                <a:ext cx="336" cy="3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76" name="Line 21"/>
              <p:cNvSpPr>
                <a:spLocks noChangeShapeType="1"/>
              </p:cNvSpPr>
              <p:nvPr/>
            </p:nvSpPr>
            <p:spPr bwMode="auto">
              <a:xfrm flipV="1">
                <a:off x="1554" y="180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66" name="TextBox 240"/>
            <p:cNvSpPr txBox="1">
              <a:spLocks noChangeArrowheads="1"/>
            </p:cNvSpPr>
            <p:nvPr/>
          </p:nvSpPr>
          <p:spPr bwMode="auto">
            <a:xfrm>
              <a:off x="7720152" y="4927369"/>
              <a:ext cx="614285" cy="230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100 mA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5838887" y="4235263"/>
              <a:ext cx="8064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68" name="TextBox 240"/>
            <p:cNvSpPr txBox="1">
              <a:spLocks noChangeArrowheads="1"/>
            </p:cNvSpPr>
            <p:nvPr/>
          </p:nvSpPr>
          <p:spPr bwMode="auto">
            <a:xfrm>
              <a:off x="6222831" y="4005075"/>
              <a:ext cx="533231" cy="231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i</a:t>
              </a:r>
              <a:r>
                <a:rPr lang="en-US" sz="900" baseline="-2500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5869" name="TextBox 240"/>
            <p:cNvSpPr txBox="1">
              <a:spLocks noChangeArrowheads="1"/>
            </p:cNvSpPr>
            <p:nvPr/>
          </p:nvSpPr>
          <p:spPr bwMode="auto">
            <a:xfrm>
              <a:off x="6222831" y="4005075"/>
              <a:ext cx="268750" cy="231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i</a:t>
              </a:r>
              <a:r>
                <a:rPr lang="en-US" sz="900" baseline="-2500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5870" name="TextBox 240"/>
            <p:cNvSpPr txBox="1">
              <a:spLocks noChangeArrowheads="1"/>
            </p:cNvSpPr>
            <p:nvPr/>
          </p:nvSpPr>
          <p:spPr bwMode="auto">
            <a:xfrm>
              <a:off x="6913902" y="4158791"/>
              <a:ext cx="307143" cy="230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v</a:t>
              </a:r>
              <a:r>
                <a:rPr lang="en-US" sz="900" baseline="-25000">
                  <a:solidFill>
                    <a:schemeClr val="tx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871" name="TextBox 240"/>
            <p:cNvSpPr txBox="1">
              <a:spLocks noChangeArrowheads="1"/>
            </p:cNvSpPr>
            <p:nvPr/>
          </p:nvSpPr>
          <p:spPr bwMode="auto">
            <a:xfrm>
              <a:off x="5339796" y="4158791"/>
              <a:ext cx="307143" cy="230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900">
                  <a:solidFill>
                    <a:schemeClr val="tx1"/>
                  </a:solidFill>
                  <a:latin typeface="Arial" charset="0"/>
                </a:rPr>
                <a:t>v</a:t>
              </a:r>
              <a:r>
                <a:rPr lang="en-US" sz="900" baseline="-2500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5872" name="Oval 16"/>
            <p:cNvSpPr>
              <a:spLocks noChangeArrowheads="1"/>
            </p:cNvSpPr>
            <p:nvPr/>
          </p:nvSpPr>
          <p:spPr bwMode="auto">
            <a:xfrm flipH="1">
              <a:off x="5575231" y="4432876"/>
              <a:ext cx="45705" cy="457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148325" y="4159063"/>
              <a:ext cx="652462" cy="460375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645337" y="4159063"/>
              <a:ext cx="654050" cy="460375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Thevenin &amp; Norton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50825" y="1700213"/>
            <a:ext cx="8497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Problem 3: Find Thevenin and Norton equivalent circuit for the network shown.</a:t>
            </a:r>
          </a:p>
        </p:txBody>
      </p:sp>
      <p:sp>
        <p:nvSpPr>
          <p:cNvPr id="348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970373" y="2237363"/>
            <a:ext cx="3778339" cy="3495893"/>
          </a:xfrm>
          <a:prstGeom prst="rect">
            <a:avLst/>
          </a:prstGeom>
          <a:blipFill rotWithShape="1">
            <a:blip r:embed="rId2" cstate="print"/>
            <a:stretch>
              <a:fillRect l="-1935" t="-873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6149" name="Picture 72" descr="Pictur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476500"/>
            <a:ext cx="351155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Oval 1"/>
          <p:cNvSpPr>
            <a:spLocks noChangeArrowheads="1"/>
          </p:cNvSpPr>
          <p:nvPr/>
        </p:nvSpPr>
        <p:spPr bwMode="auto">
          <a:xfrm>
            <a:off x="990600" y="2405063"/>
            <a:ext cx="865188" cy="287337"/>
          </a:xfrm>
          <a:prstGeom prst="ellipse">
            <a:avLst/>
          </a:prstGeom>
          <a:noFill/>
          <a:ln w="12700" algn="ctr">
            <a:solidFill>
              <a:srgbClr val="1FFF1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6151" name="Straight Arrow Connector 2"/>
          <p:cNvCxnSpPr>
            <a:cxnSpLocks noChangeShapeType="1"/>
          </p:cNvCxnSpPr>
          <p:nvPr/>
        </p:nvCxnSpPr>
        <p:spPr bwMode="auto">
          <a:xfrm>
            <a:off x="1908175" y="2405063"/>
            <a:ext cx="387350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6152" name="TextBox 3"/>
          <p:cNvSpPr txBox="1">
            <a:spLocks noChangeArrowheads="1"/>
          </p:cNvSpPr>
          <p:nvPr/>
        </p:nvSpPr>
        <p:spPr bwMode="auto">
          <a:xfrm>
            <a:off x="1908175" y="2060575"/>
            <a:ext cx="38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6153" name="TextBox 10"/>
          <p:cNvSpPr txBox="1">
            <a:spLocks noChangeArrowheads="1"/>
          </p:cNvSpPr>
          <p:nvPr/>
        </p:nvSpPr>
        <p:spPr bwMode="auto">
          <a:xfrm>
            <a:off x="2700338" y="2197100"/>
            <a:ext cx="576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</a:t>
            </a:r>
            <a:r>
              <a:rPr lang="en-US" sz="2000" baseline="-25000"/>
              <a:t>2</a:t>
            </a:r>
            <a:endParaRPr lang="en-US" sz="2000"/>
          </a:p>
        </p:txBody>
      </p:sp>
      <p:cxnSp>
        <p:nvCxnSpPr>
          <p:cNvPr id="6154" name="Straight Arrow Connector 5"/>
          <p:cNvCxnSpPr>
            <a:cxnSpLocks noChangeShapeType="1"/>
          </p:cNvCxnSpPr>
          <p:nvPr/>
        </p:nvCxnSpPr>
        <p:spPr bwMode="auto">
          <a:xfrm>
            <a:off x="2700338" y="2936875"/>
            <a:ext cx="0" cy="331788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6155" name="TextBox 13"/>
          <p:cNvSpPr txBox="1">
            <a:spLocks noChangeArrowheads="1"/>
          </p:cNvSpPr>
          <p:nvPr/>
        </p:nvSpPr>
        <p:spPr bwMode="auto">
          <a:xfrm>
            <a:off x="2627313" y="2868613"/>
            <a:ext cx="38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6156" name="TextBox 20"/>
          <p:cNvSpPr txBox="1">
            <a:spLocks noChangeArrowheads="1"/>
          </p:cNvSpPr>
          <p:nvPr/>
        </p:nvSpPr>
        <p:spPr bwMode="auto">
          <a:xfrm>
            <a:off x="3581400" y="3003550"/>
            <a:ext cx="60325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v</a:t>
            </a:r>
            <a:r>
              <a:rPr lang="en-US" sz="2000" baseline="-25000"/>
              <a:t>t</a:t>
            </a:r>
            <a:endParaRPr lang="en-US" sz="2000"/>
          </a:p>
        </p:txBody>
      </p:sp>
      <p:sp>
        <p:nvSpPr>
          <p:cNvPr id="6157" name="TextBox 17"/>
          <p:cNvSpPr txBox="1">
            <a:spLocks noChangeArrowheads="1"/>
          </p:cNvSpPr>
          <p:nvPr/>
        </p:nvSpPr>
        <p:spPr bwMode="auto">
          <a:xfrm>
            <a:off x="1331913" y="2189163"/>
            <a:ext cx="576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83568" y="4181579"/>
            <a:ext cx="3778339" cy="2425600"/>
          </a:xfrm>
          <a:prstGeom prst="rect">
            <a:avLst/>
          </a:prstGeom>
          <a:blipFill rotWithShape="1">
            <a:blip r:embed="rId4" cstate="print"/>
            <a:stretch>
              <a:fillRect l="-1935" t="-1256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572000" y="5105400"/>
            <a:ext cx="914400" cy="28897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60" name="Rectangle 3"/>
          <p:cNvSpPr>
            <a:spLocks noChangeArrowheads="1"/>
          </p:cNvSpPr>
          <p:nvPr/>
        </p:nvSpPr>
        <p:spPr bwMode="auto">
          <a:xfrm>
            <a:off x="6629400" y="3382963"/>
            <a:ext cx="1752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From KVL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Thevenin &amp; Norton</a:t>
            </a:r>
          </a:p>
        </p:txBody>
      </p:sp>
      <p:sp>
        <p:nvSpPr>
          <p:cNvPr id="348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283547" y="1708261"/>
            <a:ext cx="4968354" cy="3504870"/>
          </a:xfrm>
          <a:prstGeom prst="rect">
            <a:avLst/>
          </a:prstGeom>
          <a:blipFill rotWithShape="1">
            <a:blip r:embed="rId2" cstate="print"/>
            <a:stretch>
              <a:fillRect l="-1595" t="-870" b="-2609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8196" name="Picture 72" descr="Pictur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973263"/>
            <a:ext cx="351155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Oval 1"/>
          <p:cNvSpPr>
            <a:spLocks noChangeArrowheads="1"/>
          </p:cNvSpPr>
          <p:nvPr/>
        </p:nvSpPr>
        <p:spPr bwMode="auto">
          <a:xfrm>
            <a:off x="2195513" y="1901825"/>
            <a:ext cx="865187" cy="287338"/>
          </a:xfrm>
          <a:prstGeom prst="ellipse">
            <a:avLst/>
          </a:prstGeom>
          <a:noFill/>
          <a:ln w="12700" algn="ctr">
            <a:solidFill>
              <a:srgbClr val="1FFF1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198" name="Straight Arrow Connector 2"/>
          <p:cNvCxnSpPr>
            <a:cxnSpLocks noChangeShapeType="1"/>
          </p:cNvCxnSpPr>
          <p:nvPr/>
        </p:nvCxnSpPr>
        <p:spPr bwMode="auto">
          <a:xfrm>
            <a:off x="1692275" y="1901825"/>
            <a:ext cx="387350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8199" name="TextBox 3"/>
          <p:cNvSpPr txBox="1">
            <a:spLocks noChangeArrowheads="1"/>
          </p:cNvSpPr>
          <p:nvPr/>
        </p:nvSpPr>
        <p:spPr bwMode="auto">
          <a:xfrm>
            <a:off x="1692275" y="1557338"/>
            <a:ext cx="38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</a:t>
            </a:r>
            <a:r>
              <a:rPr lang="en-US" sz="2000" baseline="-25000"/>
              <a:t>1</a:t>
            </a:r>
            <a:endParaRPr lang="en-US" sz="2000"/>
          </a:p>
        </p:txBody>
      </p:sp>
      <p:sp>
        <p:nvSpPr>
          <p:cNvPr id="8200" name="TextBox 10"/>
          <p:cNvSpPr txBox="1">
            <a:spLocks noChangeArrowheads="1"/>
          </p:cNvSpPr>
          <p:nvPr/>
        </p:nvSpPr>
        <p:spPr bwMode="auto">
          <a:xfrm>
            <a:off x="2482850" y="1695450"/>
            <a:ext cx="57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</a:t>
            </a:r>
            <a:r>
              <a:rPr lang="en-US" sz="2000" baseline="-25000"/>
              <a:t>2</a:t>
            </a:r>
            <a:endParaRPr lang="en-US" sz="2000"/>
          </a:p>
        </p:txBody>
      </p:sp>
      <p:cxnSp>
        <p:nvCxnSpPr>
          <p:cNvPr id="8201" name="Straight Arrow Connector 5"/>
          <p:cNvCxnSpPr>
            <a:cxnSpLocks noChangeShapeType="1"/>
          </p:cNvCxnSpPr>
          <p:nvPr/>
        </p:nvCxnSpPr>
        <p:spPr bwMode="auto">
          <a:xfrm>
            <a:off x="2482850" y="2433638"/>
            <a:ext cx="0" cy="3317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8202" name="TextBox 13"/>
          <p:cNvSpPr txBox="1">
            <a:spLocks noChangeArrowheads="1"/>
          </p:cNvSpPr>
          <p:nvPr/>
        </p:nvSpPr>
        <p:spPr bwMode="auto">
          <a:xfrm>
            <a:off x="2411413" y="2365375"/>
            <a:ext cx="38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</a:t>
            </a:r>
            <a:r>
              <a:rPr lang="en-US" sz="2000" baseline="-25000"/>
              <a:t>2</a:t>
            </a:r>
            <a:endParaRPr lang="en-US" sz="2000"/>
          </a:p>
        </p:txBody>
      </p:sp>
      <p:cxnSp>
        <p:nvCxnSpPr>
          <p:cNvPr id="8203" name="Straight Connector 7"/>
          <p:cNvCxnSpPr>
            <a:cxnSpLocks noChangeShapeType="1"/>
          </p:cNvCxnSpPr>
          <p:nvPr/>
        </p:nvCxnSpPr>
        <p:spPr bwMode="auto">
          <a:xfrm>
            <a:off x="3706813" y="2019300"/>
            <a:ext cx="0" cy="1206500"/>
          </a:xfrm>
          <a:prstGeom prst="line">
            <a:avLst/>
          </a:prstGeom>
          <a:noFill/>
          <a:ln w="19050" algn="ctr">
            <a:solidFill>
              <a:srgbClr val="FF0000"/>
            </a:solidFill>
            <a:prstDash val="dash"/>
            <a:round/>
            <a:headEnd/>
            <a:tailEnd/>
          </a:ln>
        </p:spPr>
      </p:cxnSp>
      <p:cxnSp>
        <p:nvCxnSpPr>
          <p:cNvPr id="8204" name="Straight Connector 9"/>
          <p:cNvCxnSpPr>
            <a:cxnSpLocks noChangeShapeType="1"/>
          </p:cNvCxnSpPr>
          <p:nvPr/>
        </p:nvCxnSpPr>
        <p:spPr bwMode="auto">
          <a:xfrm flipH="1">
            <a:off x="3348038" y="2019300"/>
            <a:ext cx="35877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prstDash val="dash"/>
            <a:round/>
            <a:headEnd/>
            <a:tailEnd/>
          </a:ln>
        </p:spPr>
      </p:cxnSp>
      <p:cxnSp>
        <p:nvCxnSpPr>
          <p:cNvPr id="8205" name="Straight Connector 12"/>
          <p:cNvCxnSpPr>
            <a:cxnSpLocks noChangeShapeType="1"/>
          </p:cNvCxnSpPr>
          <p:nvPr/>
        </p:nvCxnSpPr>
        <p:spPr bwMode="auto">
          <a:xfrm flipH="1">
            <a:off x="3348038" y="3225800"/>
            <a:ext cx="35877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prstDash val="dash"/>
            <a:round/>
            <a:headEnd/>
            <a:tailEnd/>
          </a:ln>
        </p:spPr>
      </p:cxnSp>
      <p:sp>
        <p:nvSpPr>
          <p:cNvPr id="8206" name="TextBox 20"/>
          <p:cNvSpPr txBox="1">
            <a:spLocks noChangeArrowheads="1"/>
          </p:cNvSpPr>
          <p:nvPr/>
        </p:nvSpPr>
        <p:spPr bwMode="auto">
          <a:xfrm>
            <a:off x="3679825" y="2333625"/>
            <a:ext cx="60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</a:t>
            </a:r>
            <a:r>
              <a:rPr lang="en-US" sz="2000" baseline="-25000"/>
              <a:t>sc</a:t>
            </a:r>
            <a:endParaRPr lang="en-US" sz="2000"/>
          </a:p>
        </p:txBody>
      </p:sp>
      <p:sp>
        <p:nvSpPr>
          <p:cNvPr id="8207" name="TextBox 17"/>
          <p:cNvSpPr txBox="1">
            <a:spLocks noChangeArrowheads="1"/>
          </p:cNvSpPr>
          <p:nvPr/>
        </p:nvSpPr>
        <p:spPr bwMode="auto">
          <a:xfrm>
            <a:off x="1116013" y="1687513"/>
            <a:ext cx="523875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</a:t>
            </a:r>
            <a:r>
              <a:rPr lang="en-US" sz="2000" baseline="-25000"/>
              <a:t>1</a:t>
            </a:r>
            <a:endParaRPr lang="en-US" sz="2000"/>
          </a:p>
        </p:txBody>
      </p:sp>
      <p:cxnSp>
        <p:nvCxnSpPr>
          <p:cNvPr id="8208" name="Straight Arrow Connector 18"/>
          <p:cNvCxnSpPr>
            <a:cxnSpLocks noChangeShapeType="1"/>
          </p:cNvCxnSpPr>
          <p:nvPr/>
        </p:nvCxnSpPr>
        <p:spPr bwMode="auto">
          <a:xfrm>
            <a:off x="3706813" y="2347913"/>
            <a:ext cx="0" cy="3317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8209" name="Rectangle 3"/>
          <p:cNvSpPr>
            <a:spLocks noChangeArrowheads="1"/>
          </p:cNvSpPr>
          <p:nvPr/>
        </p:nvSpPr>
        <p:spPr bwMode="auto">
          <a:xfrm>
            <a:off x="6553200" y="2438400"/>
            <a:ext cx="17526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/>
              <a:t>From KVL</a:t>
            </a:r>
          </a:p>
        </p:txBody>
      </p:sp>
      <p:sp>
        <p:nvSpPr>
          <p:cNvPr id="8210" name="Oval 1"/>
          <p:cNvSpPr>
            <a:spLocks noChangeArrowheads="1"/>
          </p:cNvSpPr>
          <p:nvPr/>
        </p:nvSpPr>
        <p:spPr bwMode="auto">
          <a:xfrm>
            <a:off x="762000" y="1905000"/>
            <a:ext cx="865188" cy="287338"/>
          </a:xfrm>
          <a:prstGeom prst="ellipse">
            <a:avLst/>
          </a:prstGeom>
          <a:noFill/>
          <a:ln w="12700" algn="ctr">
            <a:solidFill>
              <a:srgbClr val="1FFF1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/>
            <a:r>
              <a:rPr lang="en-US">
                <a:solidFill>
                  <a:srgbClr val="000082"/>
                </a:solidFill>
              </a:rPr>
              <a:t>Thevenin &amp; Norton</a:t>
            </a:r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06721" y="1676400"/>
            <a:ext cx="7930273" cy="1406732"/>
          </a:xfrm>
          <a:prstGeom prst="rect">
            <a:avLst/>
          </a:prstGeom>
          <a:blipFill rotWithShape="1">
            <a:blip r:embed="rId2" cstate="print"/>
            <a:stretch>
              <a:fillRect l="-999" b="-3030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9220" name="TextBox 21"/>
          <p:cNvSpPr txBox="1">
            <a:spLocks noChangeArrowheads="1"/>
          </p:cNvSpPr>
          <p:nvPr/>
        </p:nvSpPr>
        <p:spPr bwMode="auto">
          <a:xfrm>
            <a:off x="457200" y="2971800"/>
            <a:ext cx="7777163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200"/>
          </a:p>
          <a:p>
            <a:r>
              <a:rPr lang="en-US" sz="2200"/>
              <a:t>Note: Negative </a:t>
            </a:r>
            <a:r>
              <a:rPr lang="en-US" sz="2200" i="1"/>
              <a:t>v</a:t>
            </a:r>
            <a:r>
              <a:rPr lang="en-US" sz="2200" i="1" baseline="-25000"/>
              <a:t>t</a:t>
            </a:r>
            <a:r>
              <a:rPr lang="en-US" sz="2200"/>
              <a:t> indicates that the polarity is reversed and as a result this circuit has a negative resistance. </a:t>
            </a:r>
          </a:p>
          <a:p>
            <a:endParaRPr lang="en-US" sz="2200" baseline="-25000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06400" y="4125913"/>
            <a:ext cx="3384550" cy="2274887"/>
            <a:chOff x="478729" y="1916832"/>
            <a:chExt cx="3767989" cy="2560350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1702693" y="2708995"/>
              <a:ext cx="647701" cy="649288"/>
              <a:chOff x="3152" y="1570"/>
              <a:chExt cx="408" cy="409"/>
            </a:xfrm>
          </p:grpSpPr>
          <p:sp>
            <p:nvSpPr>
              <p:cNvPr id="9271" name="Oval 31"/>
              <p:cNvSpPr>
                <a:spLocks noChangeArrowheads="1"/>
              </p:cNvSpPr>
              <p:nvPr/>
            </p:nvSpPr>
            <p:spPr bwMode="auto">
              <a:xfrm>
                <a:off x="3152" y="1570"/>
                <a:ext cx="408" cy="40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9272" name="Text Box 32"/>
              <p:cNvSpPr txBox="1">
                <a:spLocks noChangeArrowheads="1"/>
              </p:cNvSpPr>
              <p:nvPr/>
            </p:nvSpPr>
            <p:spPr bwMode="auto">
              <a:xfrm>
                <a:off x="3243" y="1570"/>
                <a:ext cx="21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+</a:t>
                </a:r>
              </a:p>
            </p:txBody>
          </p:sp>
          <p:sp>
            <p:nvSpPr>
              <p:cNvPr id="9273" name="Text Box 33"/>
              <p:cNvSpPr txBox="1">
                <a:spLocks noChangeArrowheads="1"/>
              </p:cNvSpPr>
              <p:nvPr/>
            </p:nvSpPr>
            <p:spPr bwMode="auto">
              <a:xfrm>
                <a:off x="3252" y="1706"/>
                <a:ext cx="19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_</a:t>
                </a:r>
              </a:p>
            </p:txBody>
          </p:sp>
        </p:grpSp>
        <p:grpSp>
          <p:nvGrpSpPr>
            <p:cNvPr id="4" name="Group 35"/>
            <p:cNvGrpSpPr>
              <a:grpSpLocks/>
            </p:cNvGrpSpPr>
            <p:nvPr/>
          </p:nvGrpSpPr>
          <p:grpSpPr bwMode="auto">
            <a:xfrm>
              <a:off x="2564706" y="2350220"/>
              <a:ext cx="196850" cy="215900"/>
              <a:chOff x="1292" y="3249"/>
              <a:chExt cx="327" cy="226"/>
            </a:xfrm>
          </p:grpSpPr>
          <p:sp>
            <p:nvSpPr>
              <p:cNvPr id="9269" name="Line 36"/>
              <p:cNvSpPr>
                <a:spLocks noChangeShapeType="1"/>
              </p:cNvSpPr>
              <p:nvPr/>
            </p:nvSpPr>
            <p:spPr bwMode="auto">
              <a:xfrm>
                <a:off x="1292" y="3249"/>
                <a:ext cx="182" cy="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0" name="Line 37"/>
              <p:cNvSpPr>
                <a:spLocks noChangeShapeType="1"/>
              </p:cNvSpPr>
              <p:nvPr/>
            </p:nvSpPr>
            <p:spPr bwMode="auto">
              <a:xfrm flipV="1">
                <a:off x="1483" y="3249"/>
                <a:ext cx="136" cy="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2758382" y="2350220"/>
              <a:ext cx="196850" cy="215900"/>
              <a:chOff x="1292" y="3249"/>
              <a:chExt cx="327" cy="226"/>
            </a:xfrm>
          </p:grpSpPr>
          <p:sp>
            <p:nvSpPr>
              <p:cNvPr id="9267" name="Line 39"/>
              <p:cNvSpPr>
                <a:spLocks noChangeShapeType="1"/>
              </p:cNvSpPr>
              <p:nvPr/>
            </p:nvSpPr>
            <p:spPr bwMode="auto">
              <a:xfrm>
                <a:off x="1292" y="3249"/>
                <a:ext cx="182" cy="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8" name="Line 40"/>
              <p:cNvSpPr>
                <a:spLocks noChangeShapeType="1"/>
              </p:cNvSpPr>
              <p:nvPr/>
            </p:nvSpPr>
            <p:spPr bwMode="auto">
              <a:xfrm flipV="1">
                <a:off x="1483" y="3249"/>
                <a:ext cx="136" cy="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52" name="Line 41"/>
            <p:cNvSpPr>
              <a:spLocks noChangeShapeType="1"/>
            </p:cNvSpPr>
            <p:nvPr/>
          </p:nvSpPr>
          <p:spPr bwMode="auto">
            <a:xfrm flipH="1">
              <a:off x="2510731" y="2350220"/>
              <a:ext cx="53975" cy="130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42"/>
            <p:cNvSpPr>
              <a:spLocks noChangeShapeType="1"/>
            </p:cNvSpPr>
            <p:nvPr/>
          </p:nvSpPr>
          <p:spPr bwMode="auto">
            <a:xfrm>
              <a:off x="2958407" y="2350220"/>
              <a:ext cx="10795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43"/>
            <p:cNvSpPr>
              <a:spLocks noChangeShapeType="1"/>
            </p:cNvSpPr>
            <p:nvPr/>
          </p:nvSpPr>
          <p:spPr bwMode="auto">
            <a:xfrm flipH="1">
              <a:off x="3072707" y="2435945"/>
              <a:ext cx="53975" cy="130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45"/>
            <p:cNvSpPr>
              <a:spLocks noChangeShapeType="1"/>
            </p:cNvSpPr>
            <p:nvPr/>
          </p:nvSpPr>
          <p:spPr bwMode="auto">
            <a:xfrm flipH="1">
              <a:off x="2007493" y="2478807"/>
              <a:ext cx="503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6"/>
            <p:cNvSpPr>
              <a:spLocks noChangeShapeType="1"/>
            </p:cNvSpPr>
            <p:nvPr/>
          </p:nvSpPr>
          <p:spPr bwMode="auto">
            <a:xfrm flipH="1">
              <a:off x="3129857" y="2450232"/>
              <a:ext cx="5032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9"/>
            <p:cNvSpPr>
              <a:spLocks noChangeShapeType="1"/>
            </p:cNvSpPr>
            <p:nvPr/>
          </p:nvSpPr>
          <p:spPr bwMode="auto">
            <a:xfrm>
              <a:off x="2007493" y="3717058"/>
              <a:ext cx="16557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50"/>
            <p:cNvSpPr>
              <a:spLocks noChangeShapeType="1"/>
            </p:cNvSpPr>
            <p:nvPr/>
          </p:nvSpPr>
          <p:spPr bwMode="auto">
            <a:xfrm>
              <a:off x="1991618" y="3358283"/>
              <a:ext cx="0" cy="3587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51"/>
            <p:cNvSpPr>
              <a:spLocks noChangeShapeType="1"/>
            </p:cNvSpPr>
            <p:nvPr/>
          </p:nvSpPr>
          <p:spPr bwMode="auto">
            <a:xfrm flipV="1">
              <a:off x="1991618" y="2493095"/>
              <a:ext cx="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Oval 52"/>
            <p:cNvSpPr>
              <a:spLocks noChangeArrowheads="1"/>
            </p:cNvSpPr>
            <p:nvPr/>
          </p:nvSpPr>
          <p:spPr bwMode="auto">
            <a:xfrm>
              <a:off x="3647383" y="2364507"/>
              <a:ext cx="144463" cy="1444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61" name="Oval 53"/>
            <p:cNvSpPr>
              <a:spLocks noChangeArrowheads="1"/>
            </p:cNvSpPr>
            <p:nvPr/>
          </p:nvSpPr>
          <p:spPr bwMode="auto">
            <a:xfrm>
              <a:off x="3647383" y="3645620"/>
              <a:ext cx="144463" cy="1444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62" name="Text Box 54"/>
            <p:cNvSpPr txBox="1">
              <a:spLocks noChangeArrowheads="1"/>
            </p:cNvSpPr>
            <p:nvPr/>
          </p:nvSpPr>
          <p:spPr bwMode="auto">
            <a:xfrm>
              <a:off x="478729" y="2853458"/>
              <a:ext cx="1045479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V</a:t>
              </a:r>
              <a:r>
                <a:rPr lang="en-US" sz="2000" baseline="-25000">
                  <a:solidFill>
                    <a:schemeClr val="tx1"/>
                  </a:solidFill>
                </a:rPr>
                <a:t>t</a:t>
              </a:r>
              <a:r>
                <a:rPr lang="en-US" sz="2000">
                  <a:solidFill>
                    <a:schemeClr val="tx1"/>
                  </a:solidFill>
                </a:rPr>
                <a:t>=-6 V</a:t>
              </a:r>
              <a:endParaRPr lang="en-US" sz="2000" baseline="-25000">
                <a:solidFill>
                  <a:schemeClr val="tx1"/>
                </a:solidFill>
              </a:endParaRPr>
            </a:p>
          </p:txBody>
        </p:sp>
        <p:sp>
          <p:nvSpPr>
            <p:cNvPr id="9263" name="Text Box 55"/>
            <p:cNvSpPr txBox="1">
              <a:spLocks noChangeArrowheads="1"/>
            </p:cNvSpPr>
            <p:nvPr/>
          </p:nvSpPr>
          <p:spPr bwMode="auto">
            <a:xfrm>
              <a:off x="2278956" y="1916832"/>
              <a:ext cx="1601151" cy="450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R</a:t>
              </a:r>
              <a:r>
                <a:rPr lang="en-US" sz="2000" baseline="-25000">
                  <a:solidFill>
                    <a:schemeClr val="tx1"/>
                  </a:solidFill>
                </a:rPr>
                <a:t>Th</a:t>
              </a:r>
              <a:r>
                <a:rPr lang="en-US" sz="2000">
                  <a:solidFill>
                    <a:schemeClr val="tx1"/>
                  </a:solidFill>
                </a:rPr>
                <a:t>=-1.33</a:t>
              </a:r>
              <a:r>
                <a:rPr lang="el-GR" sz="2000">
                  <a:solidFill>
                    <a:schemeClr val="tx1"/>
                  </a:solidFill>
                </a:rPr>
                <a:t>Ω</a:t>
              </a:r>
              <a:endParaRPr lang="en-US" sz="2000" baseline="-25000">
                <a:solidFill>
                  <a:schemeClr val="tx1"/>
                </a:solidFill>
              </a:endParaRPr>
            </a:p>
          </p:txBody>
        </p:sp>
        <p:sp>
          <p:nvSpPr>
            <p:cNvPr id="9264" name="Text Box 57"/>
            <p:cNvSpPr txBox="1">
              <a:spLocks noChangeArrowheads="1"/>
            </p:cNvSpPr>
            <p:nvPr/>
          </p:nvSpPr>
          <p:spPr bwMode="auto">
            <a:xfrm>
              <a:off x="3863280" y="2132731"/>
              <a:ext cx="383438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9265" name="Text Box 58"/>
            <p:cNvSpPr txBox="1">
              <a:spLocks noChangeArrowheads="1"/>
            </p:cNvSpPr>
            <p:nvPr/>
          </p:nvSpPr>
          <p:spPr bwMode="auto">
            <a:xfrm>
              <a:off x="3863280" y="3499569"/>
              <a:ext cx="341760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9266" name="TextBox 40"/>
            <p:cNvSpPr txBox="1">
              <a:spLocks noChangeArrowheads="1"/>
            </p:cNvSpPr>
            <p:nvPr/>
          </p:nvSpPr>
          <p:spPr bwMode="auto">
            <a:xfrm>
              <a:off x="971600" y="4077072"/>
              <a:ext cx="31020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Thevenin Equivalent</a:t>
              </a: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4348163" y="4197350"/>
            <a:ext cx="3427412" cy="2144713"/>
            <a:chOff x="4943225" y="2126864"/>
            <a:chExt cx="4075326" cy="2344451"/>
          </a:xfrm>
        </p:grpSpPr>
        <p:sp>
          <p:nvSpPr>
            <p:cNvPr id="9224" name="Oval 31"/>
            <p:cNvSpPr>
              <a:spLocks noChangeArrowheads="1"/>
            </p:cNvSpPr>
            <p:nvPr/>
          </p:nvSpPr>
          <p:spPr bwMode="auto">
            <a:xfrm>
              <a:off x="6167189" y="2703128"/>
              <a:ext cx="647701" cy="6492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grpSp>
          <p:nvGrpSpPr>
            <p:cNvPr id="7" name="Group 50"/>
            <p:cNvGrpSpPr>
              <a:grpSpLocks/>
            </p:cNvGrpSpPr>
            <p:nvPr/>
          </p:nvGrpSpPr>
          <p:grpSpPr bwMode="auto">
            <a:xfrm rot="5400000">
              <a:off x="6964263" y="2997076"/>
              <a:ext cx="615951" cy="215900"/>
              <a:chOff x="7124401" y="2997076"/>
              <a:chExt cx="615951" cy="215900"/>
            </a:xfrm>
          </p:grpSpPr>
          <p:grpSp>
            <p:nvGrpSpPr>
              <p:cNvPr id="8" name="Group 35"/>
              <p:cNvGrpSpPr>
                <a:grpSpLocks/>
              </p:cNvGrpSpPr>
              <p:nvPr/>
            </p:nvGrpSpPr>
            <p:grpSpPr bwMode="auto">
              <a:xfrm>
                <a:off x="7178376" y="2997076"/>
                <a:ext cx="196850" cy="215900"/>
                <a:chOff x="1292" y="3249"/>
                <a:chExt cx="327" cy="226"/>
              </a:xfrm>
            </p:grpSpPr>
            <p:sp>
              <p:nvSpPr>
                <p:cNvPr id="9247" name="Line 36"/>
                <p:cNvSpPr>
                  <a:spLocks noChangeShapeType="1"/>
                </p:cNvSpPr>
                <p:nvPr/>
              </p:nvSpPr>
              <p:spPr bwMode="auto">
                <a:xfrm>
                  <a:off x="1292" y="3249"/>
                  <a:ext cx="182" cy="2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1483" y="3249"/>
                  <a:ext cx="136" cy="2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7372052" y="2997076"/>
                <a:ext cx="196850" cy="215900"/>
                <a:chOff x="1292" y="3249"/>
                <a:chExt cx="327" cy="226"/>
              </a:xfrm>
            </p:grpSpPr>
            <p:sp>
              <p:nvSpPr>
                <p:cNvPr id="9245" name="Line 39"/>
                <p:cNvSpPr>
                  <a:spLocks noChangeShapeType="1"/>
                </p:cNvSpPr>
                <p:nvPr/>
              </p:nvSpPr>
              <p:spPr bwMode="auto">
                <a:xfrm>
                  <a:off x="1292" y="3249"/>
                  <a:ext cx="182" cy="2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6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1483" y="3249"/>
                  <a:ext cx="136" cy="2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2" name="Line 41"/>
              <p:cNvSpPr>
                <a:spLocks noChangeShapeType="1"/>
              </p:cNvSpPr>
              <p:nvPr/>
            </p:nvSpPr>
            <p:spPr bwMode="auto">
              <a:xfrm flipH="1">
                <a:off x="7124401" y="2997076"/>
                <a:ext cx="53975" cy="130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Line 42"/>
              <p:cNvSpPr>
                <a:spLocks noChangeShapeType="1"/>
              </p:cNvSpPr>
              <p:nvPr/>
            </p:nvSpPr>
            <p:spPr bwMode="auto">
              <a:xfrm>
                <a:off x="7572077" y="2997076"/>
                <a:ext cx="107950" cy="2159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Line 43"/>
              <p:cNvSpPr>
                <a:spLocks noChangeShapeType="1"/>
              </p:cNvSpPr>
              <p:nvPr/>
            </p:nvSpPr>
            <p:spPr bwMode="auto">
              <a:xfrm flipH="1">
                <a:off x="7686377" y="3082801"/>
                <a:ext cx="53975" cy="130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6" name="Line 45"/>
            <p:cNvSpPr>
              <a:spLocks noChangeShapeType="1"/>
            </p:cNvSpPr>
            <p:nvPr/>
          </p:nvSpPr>
          <p:spPr bwMode="auto">
            <a:xfrm flipH="1">
              <a:off x="6471988" y="2472940"/>
              <a:ext cx="17121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49"/>
            <p:cNvSpPr>
              <a:spLocks noChangeShapeType="1"/>
            </p:cNvSpPr>
            <p:nvPr/>
          </p:nvSpPr>
          <p:spPr bwMode="auto">
            <a:xfrm>
              <a:off x="6471989" y="3711191"/>
              <a:ext cx="16557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50"/>
            <p:cNvSpPr>
              <a:spLocks noChangeShapeType="1"/>
            </p:cNvSpPr>
            <p:nvPr/>
          </p:nvSpPr>
          <p:spPr bwMode="auto">
            <a:xfrm>
              <a:off x="6456114" y="3352416"/>
              <a:ext cx="0" cy="3587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51"/>
            <p:cNvSpPr>
              <a:spLocks noChangeShapeType="1"/>
            </p:cNvSpPr>
            <p:nvPr/>
          </p:nvSpPr>
          <p:spPr bwMode="auto">
            <a:xfrm flipV="1">
              <a:off x="6456114" y="2487228"/>
              <a:ext cx="0" cy="215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Oval 52"/>
            <p:cNvSpPr>
              <a:spLocks noChangeArrowheads="1"/>
            </p:cNvSpPr>
            <p:nvPr/>
          </p:nvSpPr>
          <p:spPr bwMode="auto">
            <a:xfrm>
              <a:off x="8172400" y="2382390"/>
              <a:ext cx="144463" cy="1444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31" name="Oval 53"/>
            <p:cNvSpPr>
              <a:spLocks noChangeArrowheads="1"/>
            </p:cNvSpPr>
            <p:nvPr/>
          </p:nvSpPr>
          <p:spPr bwMode="auto">
            <a:xfrm>
              <a:off x="8111879" y="3639753"/>
              <a:ext cx="144463" cy="144463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32" name="Text Box 54"/>
            <p:cNvSpPr txBox="1">
              <a:spLocks noChangeArrowheads="1"/>
            </p:cNvSpPr>
            <p:nvPr/>
          </p:nvSpPr>
          <p:spPr bwMode="auto">
            <a:xfrm>
              <a:off x="4943225" y="2847591"/>
              <a:ext cx="1109599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I</a:t>
              </a:r>
              <a:r>
                <a:rPr lang="en-US" sz="2000" baseline="-25000">
                  <a:solidFill>
                    <a:schemeClr val="tx1"/>
                  </a:solidFill>
                </a:rPr>
                <a:t>n</a:t>
              </a:r>
              <a:r>
                <a:rPr lang="en-US" sz="2000">
                  <a:solidFill>
                    <a:schemeClr val="tx1"/>
                  </a:solidFill>
                </a:rPr>
                <a:t>=4.5 A</a:t>
              </a:r>
              <a:endParaRPr lang="en-US" sz="2000" baseline="-25000">
                <a:solidFill>
                  <a:schemeClr val="tx1"/>
                </a:solidFill>
              </a:endParaRPr>
            </a:p>
          </p:txBody>
        </p:sp>
        <p:sp>
          <p:nvSpPr>
            <p:cNvPr id="9233" name="Text Box 55"/>
            <p:cNvSpPr txBox="1">
              <a:spLocks noChangeArrowheads="1"/>
            </p:cNvSpPr>
            <p:nvPr/>
          </p:nvSpPr>
          <p:spPr bwMode="auto">
            <a:xfrm>
              <a:off x="7308304" y="2751013"/>
              <a:ext cx="1710247" cy="4373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R</a:t>
              </a:r>
              <a:r>
                <a:rPr lang="en-US" sz="2000" baseline="-25000">
                  <a:solidFill>
                    <a:schemeClr val="tx1"/>
                  </a:solidFill>
                </a:rPr>
                <a:t>Th</a:t>
              </a:r>
              <a:r>
                <a:rPr lang="en-US" sz="2000">
                  <a:solidFill>
                    <a:schemeClr val="tx1"/>
                  </a:solidFill>
                </a:rPr>
                <a:t>=-1.33</a:t>
              </a:r>
              <a:r>
                <a:rPr lang="el-GR" sz="2000">
                  <a:solidFill>
                    <a:schemeClr val="tx1"/>
                  </a:solidFill>
                </a:rPr>
                <a:t>Ω</a:t>
              </a:r>
              <a:endParaRPr lang="en-US" sz="2000" baseline="-25000">
                <a:solidFill>
                  <a:schemeClr val="tx1"/>
                </a:solidFill>
              </a:endParaRPr>
            </a:p>
          </p:txBody>
        </p:sp>
        <p:sp>
          <p:nvSpPr>
            <p:cNvPr id="9234" name="Text Box 57"/>
            <p:cNvSpPr txBox="1">
              <a:spLocks noChangeArrowheads="1"/>
            </p:cNvSpPr>
            <p:nvPr/>
          </p:nvSpPr>
          <p:spPr bwMode="auto">
            <a:xfrm>
              <a:off x="8327776" y="2126864"/>
              <a:ext cx="383438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9235" name="Text Box 58"/>
            <p:cNvSpPr txBox="1">
              <a:spLocks noChangeArrowheads="1"/>
            </p:cNvSpPr>
            <p:nvPr/>
          </p:nvSpPr>
          <p:spPr bwMode="auto">
            <a:xfrm>
              <a:off x="8327776" y="3493702"/>
              <a:ext cx="341760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9236" name="TextBox 61"/>
            <p:cNvSpPr txBox="1">
              <a:spLocks noChangeArrowheads="1"/>
            </p:cNvSpPr>
            <p:nvPr/>
          </p:nvSpPr>
          <p:spPr bwMode="auto">
            <a:xfrm>
              <a:off x="5436096" y="4071205"/>
              <a:ext cx="31020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Norton Equivalent</a:t>
              </a:r>
            </a:p>
          </p:txBody>
        </p:sp>
        <p:cxnSp>
          <p:nvCxnSpPr>
            <p:cNvPr id="9237" name="Straight Arrow Connector 62"/>
            <p:cNvCxnSpPr>
              <a:cxnSpLocks noChangeShapeType="1"/>
            </p:cNvCxnSpPr>
            <p:nvPr/>
          </p:nvCxnSpPr>
          <p:spPr bwMode="auto">
            <a:xfrm flipV="1">
              <a:off x="6491039" y="2847591"/>
              <a:ext cx="0" cy="275741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9238" name="Straight Connector 63"/>
            <p:cNvCxnSpPr>
              <a:cxnSpLocks noChangeShapeType="1"/>
            </p:cNvCxnSpPr>
            <p:nvPr/>
          </p:nvCxnSpPr>
          <p:spPr bwMode="auto">
            <a:xfrm flipV="1">
              <a:off x="7250014" y="2472940"/>
              <a:ext cx="0" cy="32411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39" name="Straight Connector 64"/>
            <p:cNvCxnSpPr>
              <a:cxnSpLocks noChangeShapeType="1"/>
            </p:cNvCxnSpPr>
            <p:nvPr/>
          </p:nvCxnSpPr>
          <p:spPr bwMode="auto">
            <a:xfrm>
              <a:off x="7299871" y="3413002"/>
              <a:ext cx="0" cy="31516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57" name="Rectangle 56"/>
          <p:cNvSpPr/>
          <p:nvPr/>
        </p:nvSpPr>
        <p:spPr bwMode="auto">
          <a:xfrm>
            <a:off x="228600" y="2590800"/>
            <a:ext cx="4800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sz="2400" dirty="0" err="1"/>
              <a:t>R</a:t>
            </a:r>
            <a:r>
              <a:rPr lang="en-US" sz="2400" baseline="-25000" dirty="0" err="1"/>
              <a:t>Th</a:t>
            </a:r>
            <a:r>
              <a:rPr lang="en-US" sz="2400" dirty="0"/>
              <a:t>=</a:t>
            </a:r>
            <a:r>
              <a:rPr lang="en-US" sz="2400" dirty="0" err="1"/>
              <a:t>v</a:t>
            </a:r>
            <a:r>
              <a:rPr lang="en-US" sz="2400" baseline="-25000" dirty="0" err="1"/>
              <a:t>t</a:t>
            </a:r>
            <a:r>
              <a:rPr lang="en-US" sz="2400" dirty="0"/>
              <a:t>/</a:t>
            </a:r>
            <a:r>
              <a:rPr lang="en-US" sz="2400" dirty="0" err="1"/>
              <a:t>I</a:t>
            </a:r>
            <a:r>
              <a:rPr lang="en-US" sz="2400" baseline="-25000" dirty="0" err="1"/>
              <a:t>sc</a:t>
            </a:r>
            <a:r>
              <a:rPr lang="en-US" sz="2400" dirty="0"/>
              <a:t>=-1.33</a:t>
            </a:r>
            <a:r>
              <a:rPr lang="el-GR" sz="2400" dirty="0"/>
              <a:t>Ω</a:t>
            </a:r>
            <a:endParaRPr lang="en-US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63975" y="1387475"/>
            <a:ext cx="5280025" cy="3489325"/>
            <a:chOff x="3203848" y="2636912"/>
            <a:chExt cx="5886511" cy="3976807"/>
          </a:xfrm>
        </p:grpSpPr>
        <p:pic>
          <p:nvPicPr>
            <p:cNvPr id="41991" name="Picture 8" descr="Picture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03848" y="2636912"/>
              <a:ext cx="5886511" cy="3976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41992" name="Straight Connector 13"/>
            <p:cNvCxnSpPr>
              <a:cxnSpLocks noChangeShapeType="1"/>
            </p:cNvCxnSpPr>
            <p:nvPr/>
          </p:nvCxnSpPr>
          <p:spPr bwMode="auto">
            <a:xfrm flipH="1" flipV="1">
              <a:off x="3491880" y="4241752"/>
              <a:ext cx="4032448" cy="1944216"/>
            </a:xfrm>
            <a:prstGeom prst="line">
              <a:avLst/>
            </a:prstGeom>
            <a:noFill/>
            <a:ln w="15875" algn="ctr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41993" name="Straight Connector 16"/>
            <p:cNvCxnSpPr>
              <a:cxnSpLocks noChangeShapeType="1"/>
            </p:cNvCxnSpPr>
            <p:nvPr/>
          </p:nvCxnSpPr>
          <p:spPr bwMode="auto">
            <a:xfrm>
              <a:off x="5147228" y="4973425"/>
              <a:ext cx="0" cy="1285655"/>
            </a:xfrm>
            <a:prstGeom prst="line">
              <a:avLst/>
            </a:prstGeom>
            <a:noFill/>
            <a:ln w="12700" algn="ctr">
              <a:solidFill>
                <a:srgbClr val="1FFF1F"/>
              </a:solidFill>
              <a:prstDash val="dash"/>
              <a:round/>
              <a:headEnd/>
              <a:tailEnd/>
            </a:ln>
          </p:spPr>
        </p:cxnSp>
        <p:cxnSp>
          <p:nvCxnSpPr>
            <p:cNvPr id="41994" name="Straight Connector 18"/>
            <p:cNvCxnSpPr>
              <a:cxnSpLocks noChangeShapeType="1"/>
            </p:cNvCxnSpPr>
            <p:nvPr/>
          </p:nvCxnSpPr>
          <p:spPr bwMode="auto">
            <a:xfrm flipH="1">
              <a:off x="3419873" y="5023665"/>
              <a:ext cx="1872207" cy="0"/>
            </a:xfrm>
            <a:prstGeom prst="line">
              <a:avLst/>
            </a:prstGeom>
            <a:noFill/>
            <a:ln w="12700" algn="ctr">
              <a:solidFill>
                <a:srgbClr val="1FFF1F"/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4: Find the current </a:t>
            </a:r>
            <a:r>
              <a:rPr lang="en-US" sz="2400" i="1"/>
              <a:t>i </a:t>
            </a:r>
            <a:r>
              <a:rPr lang="en-US" sz="2400"/>
              <a:t>and the voltage </a:t>
            </a:r>
            <a:r>
              <a:rPr lang="en-US" sz="2400" i="1"/>
              <a:t>v</a:t>
            </a:r>
            <a:r>
              <a:rPr lang="en-US" sz="2400"/>
              <a:t> across LED diode in the circuit shown on Fig. a) assuming that the diode characteristic is shown on Fig. b).</a:t>
            </a:r>
          </a:p>
        </p:txBody>
      </p:sp>
      <p:sp>
        <p:nvSpPr>
          <p:cNvPr id="34821" name="TextBox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20537" y="3284984"/>
            <a:ext cx="3299336" cy="3877728"/>
          </a:xfrm>
          <a:prstGeom prst="rect">
            <a:avLst/>
          </a:prstGeom>
          <a:blipFill rotWithShape="1">
            <a:blip r:embed="rId3" cstate="print"/>
            <a:stretch>
              <a:fillRect l="-2403" t="-786" r="-3512"/>
            </a:stretch>
          </a:blipFill>
          <a:ln>
            <a:noFill/>
          </a:ln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pic>
        <p:nvPicPr>
          <p:cNvPr id="41989" name="Picture 7" descr="Picture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750" y="1604963"/>
            <a:ext cx="32988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TextBox 20"/>
          <p:cNvSpPr txBox="1">
            <a:spLocks noChangeArrowheads="1"/>
          </p:cNvSpPr>
          <p:nvPr/>
        </p:nvSpPr>
        <p:spPr bwMode="auto">
          <a:xfrm>
            <a:off x="3894138" y="5029200"/>
            <a:ext cx="49688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Draw load line. Intersection of load line and diode characteristic is the </a:t>
            </a:r>
            <a:r>
              <a:rPr lang="en-US" sz="2200" i="1">
                <a:solidFill>
                  <a:srgbClr val="0000B6"/>
                </a:solidFill>
                <a:latin typeface="Book Antiqua" pitchFamily="18" charset="0"/>
              </a:rPr>
              <a:t>i</a:t>
            </a:r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 and </a:t>
            </a:r>
            <a:r>
              <a:rPr lang="en-US" sz="2200" i="1">
                <a:solidFill>
                  <a:srgbClr val="0000B6"/>
                </a:solidFill>
                <a:latin typeface="Book Antiqua" pitchFamily="18" charset="0"/>
              </a:rPr>
              <a:t>v</a:t>
            </a:r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 across LED diode: </a:t>
            </a:r>
            <a:r>
              <a:rPr lang="en-US" sz="2200" i="1">
                <a:solidFill>
                  <a:srgbClr val="0000B6"/>
                </a:solidFill>
                <a:latin typeface="Book Antiqua" pitchFamily="18" charset="0"/>
              </a:rPr>
              <a:t>v</a:t>
            </a:r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 ≈ 1.02 V and </a:t>
            </a:r>
            <a:r>
              <a:rPr lang="en-US" sz="2200" i="1">
                <a:solidFill>
                  <a:srgbClr val="0000B6"/>
                </a:solidFill>
                <a:latin typeface="Book Antiqua" pitchFamily="18" charset="0"/>
              </a:rPr>
              <a:t>i</a:t>
            </a:r>
            <a:r>
              <a:rPr lang="en-US" sz="2200">
                <a:solidFill>
                  <a:srgbClr val="0000B6"/>
                </a:solidFill>
                <a:latin typeface="Book Antiqua" pitchFamily="18" charset="0"/>
              </a:rPr>
              <a:t> ≈ 7.5 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667000"/>
            <a:ext cx="33464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395288" y="1706563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(a)</a:t>
            </a:r>
          </a:p>
        </p:txBody>
      </p:sp>
      <p:sp>
        <p:nvSpPr>
          <p:cNvPr id="9221" name="Rectangle 91"/>
          <p:cNvSpPr>
            <a:spLocks noChangeArrowheads="1"/>
          </p:cNvSpPr>
          <p:nvPr/>
        </p:nvSpPr>
        <p:spPr bwMode="auto">
          <a:xfrm>
            <a:off x="152400" y="3581400"/>
            <a:ext cx="4752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Diode is on for </a:t>
            </a:r>
            <a:r>
              <a:rPr lang="en-US" sz="2000" i="1"/>
              <a:t>v</a:t>
            </a:r>
            <a:r>
              <a:rPr lang="en-US" sz="2000"/>
              <a:t> &gt; 0 and R=2k</a:t>
            </a:r>
            <a:r>
              <a:rPr lang="el-GR" sz="2000"/>
              <a:t>Ω</a:t>
            </a:r>
            <a:r>
              <a:rPr lang="en-US" sz="2000"/>
              <a:t>.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962025" y="1484313"/>
            <a:ext cx="1989138" cy="1662112"/>
            <a:chOff x="2229295" y="1086295"/>
            <a:chExt cx="1988903" cy="1661189"/>
          </a:xfrm>
        </p:grpSpPr>
        <p:grpSp>
          <p:nvGrpSpPr>
            <p:cNvPr id="4" name="Group 62"/>
            <p:cNvGrpSpPr>
              <a:grpSpLocks/>
            </p:cNvGrpSpPr>
            <p:nvPr/>
          </p:nvGrpSpPr>
          <p:grpSpPr bwMode="auto">
            <a:xfrm>
              <a:off x="2920585" y="1393535"/>
              <a:ext cx="228600" cy="304800"/>
              <a:chOff x="4953000" y="4191000"/>
              <a:chExt cx="229394" cy="381794"/>
            </a:xfrm>
          </p:grpSpPr>
          <p:sp>
            <p:nvSpPr>
              <p:cNvPr id="112" name="Isosceles Triangle 111"/>
              <p:cNvSpPr/>
              <p:nvPr/>
            </p:nvSpPr>
            <p:spPr>
              <a:xfrm rot="5400000">
                <a:off x="4877673" y="4267814"/>
                <a:ext cx="381582" cy="229367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rot="5400000">
                <a:off x="4991561" y="4381701"/>
                <a:ext cx="381582" cy="159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93"/>
            <p:cNvGrpSpPr>
              <a:grpSpLocks/>
            </p:cNvGrpSpPr>
            <p:nvPr/>
          </p:nvGrpSpPr>
          <p:grpSpPr bwMode="auto">
            <a:xfrm>
              <a:off x="3534389" y="1774524"/>
              <a:ext cx="127000" cy="628650"/>
              <a:chOff x="3781425" y="5421313"/>
              <a:chExt cx="127000" cy="628650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>
                <a:off x="3825547" y="5421677"/>
                <a:ext cx="0" cy="1142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3825547" y="5935741"/>
                <a:ext cx="0" cy="1142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3825547" y="5529567"/>
                <a:ext cx="76191" cy="53945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H="1">
                <a:off x="3781102" y="5575578"/>
                <a:ext cx="126985" cy="9202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3787451" y="5654909"/>
                <a:ext cx="114287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>
                <a:off x="3781102" y="5731067"/>
                <a:ext cx="126985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3787451" y="5807225"/>
                <a:ext cx="114287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flipV="1">
                <a:off x="3825547" y="5877036"/>
                <a:ext cx="76191" cy="66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>
              <a:stCxn id="112" idx="0"/>
            </p:cNvCxnSpPr>
            <p:nvPr/>
          </p:nvCxnSpPr>
          <p:spPr>
            <a:xfrm>
              <a:off x="3149936" y="1546414"/>
              <a:ext cx="4238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495963" y="1546414"/>
              <a:ext cx="425400" cy="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3573749" y="1540068"/>
              <a:ext cx="0" cy="23005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3578511" y="2374629"/>
              <a:ext cx="0" cy="23005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2489614" y="2604688"/>
              <a:ext cx="108889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5" name="Rectangle 99"/>
            <p:cNvSpPr>
              <a:spLocks noChangeArrowheads="1"/>
            </p:cNvSpPr>
            <p:nvPr/>
          </p:nvSpPr>
          <p:spPr bwMode="auto">
            <a:xfrm>
              <a:off x="2229295" y="1547155"/>
              <a:ext cx="327345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2000"/>
                <a:t>+</a:t>
              </a:r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 i="1"/>
                <a:t>v</a:t>
              </a:r>
              <a:endParaRPr lang="en-US" sz="2000" i="1" baseline="-25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/>
                <a:t>_</a:t>
              </a:r>
            </a:p>
          </p:txBody>
        </p:sp>
        <p:sp>
          <p:nvSpPr>
            <p:cNvPr id="9236" name="TextBox 100"/>
            <p:cNvSpPr txBox="1">
              <a:spLocks noChangeArrowheads="1"/>
            </p:cNvSpPr>
            <p:nvPr/>
          </p:nvSpPr>
          <p:spPr bwMode="auto">
            <a:xfrm>
              <a:off x="3573470" y="1892800"/>
              <a:ext cx="6447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2k</a:t>
              </a:r>
              <a:r>
                <a:rPr lang="el-GR" sz="2000"/>
                <a:t>Ω</a:t>
              </a:r>
              <a:endParaRPr lang="en-US" sz="2000"/>
            </a:p>
          </p:txBody>
        </p:sp>
        <p:cxnSp>
          <p:nvCxnSpPr>
            <p:cNvPr id="102" name="Straight Arrow Connector 101"/>
            <p:cNvCxnSpPr/>
            <p:nvPr/>
          </p:nvCxnSpPr>
          <p:spPr>
            <a:xfrm>
              <a:off x="2495963" y="1394099"/>
              <a:ext cx="347622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8" name="TextBox 102"/>
            <p:cNvSpPr txBox="1">
              <a:spLocks noChangeArrowheads="1"/>
            </p:cNvSpPr>
            <p:nvPr/>
          </p:nvSpPr>
          <p:spPr bwMode="auto">
            <a:xfrm>
              <a:off x="2459725" y="1086295"/>
              <a:ext cx="2551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</a:p>
          </p:txBody>
        </p:sp>
      </p:grp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228600" y="5791200"/>
            <a:ext cx="845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In a series connection voltages are added for each constant current</a:t>
            </a: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6078538" y="2895600"/>
            <a:ext cx="1600200" cy="274320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5" name="Straight Connector 54"/>
          <p:cNvCxnSpPr>
            <a:cxnSpLocks noChangeShapeType="1"/>
          </p:cNvCxnSpPr>
          <p:nvPr/>
        </p:nvCxnSpPr>
        <p:spPr bwMode="auto">
          <a:xfrm flipH="1">
            <a:off x="4249738" y="5122863"/>
            <a:ext cx="2133600" cy="0"/>
          </a:xfrm>
          <a:prstGeom prst="lin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226" name="Straight Connector 54"/>
          <p:cNvCxnSpPr>
            <a:cxnSpLocks noChangeShapeType="1"/>
          </p:cNvCxnSpPr>
          <p:nvPr/>
        </p:nvCxnSpPr>
        <p:spPr bwMode="auto">
          <a:xfrm>
            <a:off x="6378575" y="3057525"/>
            <a:ext cx="0" cy="2057400"/>
          </a:xfrm>
          <a:prstGeom prst="lin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6692" y="1760360"/>
            <a:ext cx="1938608" cy="769441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sz="2400" dirty="0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95288" y="228600"/>
            <a:ext cx="828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r>
              <a:rPr lang="en-US" sz="2400"/>
              <a:t>Problem 5: Sketch </a:t>
            </a:r>
            <a:r>
              <a:rPr lang="en-US" sz="2400" i="1"/>
              <a:t>i </a:t>
            </a:r>
            <a:r>
              <a:rPr lang="en-US" sz="2400"/>
              <a:t>versus</a:t>
            </a:r>
            <a:r>
              <a:rPr lang="en-US" sz="2400" i="1"/>
              <a:t> v </a:t>
            </a:r>
            <a:r>
              <a:rPr lang="en-US" sz="2400"/>
              <a:t>to scale for each of the circuits shown below. Assume that the diodes are ideal and allow </a:t>
            </a:r>
            <a:r>
              <a:rPr lang="en-US" sz="2400" i="1"/>
              <a:t>v</a:t>
            </a:r>
            <a:r>
              <a:rPr lang="en-US" sz="2400"/>
              <a:t> to range from -10 V to +10 V.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667000"/>
            <a:ext cx="33464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95288" y="1706563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(a)</a:t>
            </a: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962025" y="1484313"/>
            <a:ext cx="1989138" cy="1662112"/>
            <a:chOff x="2229295" y="1086295"/>
            <a:chExt cx="1988903" cy="1661189"/>
          </a:xfrm>
        </p:grpSpPr>
        <p:grpSp>
          <p:nvGrpSpPr>
            <p:cNvPr id="3" name="Group 62"/>
            <p:cNvGrpSpPr>
              <a:grpSpLocks/>
            </p:cNvGrpSpPr>
            <p:nvPr/>
          </p:nvGrpSpPr>
          <p:grpSpPr bwMode="auto">
            <a:xfrm>
              <a:off x="2920585" y="1393535"/>
              <a:ext cx="228600" cy="304800"/>
              <a:chOff x="4953000" y="4191000"/>
              <a:chExt cx="229394" cy="381794"/>
            </a:xfrm>
          </p:grpSpPr>
          <p:sp>
            <p:nvSpPr>
              <p:cNvPr id="112" name="Isosceles Triangle 111"/>
              <p:cNvSpPr/>
              <p:nvPr/>
            </p:nvSpPr>
            <p:spPr>
              <a:xfrm rot="5400000">
                <a:off x="4877673" y="4267814"/>
                <a:ext cx="381582" cy="229367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0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rot="5400000">
                <a:off x="4991561" y="4381701"/>
                <a:ext cx="381582" cy="1592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93"/>
            <p:cNvGrpSpPr>
              <a:grpSpLocks/>
            </p:cNvGrpSpPr>
            <p:nvPr/>
          </p:nvGrpSpPr>
          <p:grpSpPr bwMode="auto">
            <a:xfrm>
              <a:off x="3534389" y="1774524"/>
              <a:ext cx="127000" cy="628650"/>
              <a:chOff x="3781425" y="5421313"/>
              <a:chExt cx="127000" cy="628650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>
                <a:off x="3825547" y="5421677"/>
                <a:ext cx="0" cy="1142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3825547" y="5935741"/>
                <a:ext cx="0" cy="114237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3825547" y="5529567"/>
                <a:ext cx="76191" cy="53945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H="1">
                <a:off x="3781102" y="5575578"/>
                <a:ext cx="126985" cy="9202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3787451" y="5654909"/>
                <a:ext cx="114287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>
                <a:off x="3781102" y="5731067"/>
                <a:ext cx="126985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3787451" y="5807225"/>
                <a:ext cx="114287" cy="8409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flipV="1">
                <a:off x="3825547" y="5877036"/>
                <a:ext cx="76191" cy="66638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>
              <a:stCxn id="112" idx="0"/>
            </p:cNvCxnSpPr>
            <p:nvPr/>
          </p:nvCxnSpPr>
          <p:spPr>
            <a:xfrm>
              <a:off x="3149936" y="1546414"/>
              <a:ext cx="4238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495963" y="1546414"/>
              <a:ext cx="425400" cy="0"/>
            </a:xfrm>
            <a:prstGeom prst="line">
              <a:avLst/>
            </a:prstGeom>
            <a:ln w="222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3573749" y="1540068"/>
              <a:ext cx="0" cy="23005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3578511" y="2374629"/>
              <a:ext cx="0" cy="23005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2489614" y="2604688"/>
              <a:ext cx="1088896" cy="0"/>
            </a:xfrm>
            <a:prstGeom prst="line">
              <a:avLst/>
            </a:prstGeom>
            <a:ln w="2222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6" name="Rectangle 99"/>
            <p:cNvSpPr>
              <a:spLocks noChangeArrowheads="1"/>
            </p:cNvSpPr>
            <p:nvPr/>
          </p:nvSpPr>
          <p:spPr bwMode="auto">
            <a:xfrm>
              <a:off x="2229295" y="1547155"/>
              <a:ext cx="327345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sz="2000"/>
                <a:t>+</a:t>
              </a:r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 i="1"/>
                <a:t>v</a:t>
              </a:r>
              <a:endParaRPr lang="en-US" sz="2000" i="1" baseline="-25000"/>
            </a:p>
            <a:p>
              <a:pPr>
                <a:lnSpc>
                  <a:spcPct val="60000"/>
                </a:lnSpc>
              </a:pPr>
              <a:endParaRPr lang="en-US" sz="2000"/>
            </a:p>
            <a:p>
              <a:pPr>
                <a:lnSpc>
                  <a:spcPct val="60000"/>
                </a:lnSpc>
              </a:pPr>
              <a:r>
                <a:rPr lang="en-US" sz="2000"/>
                <a:t>_</a:t>
              </a:r>
            </a:p>
          </p:txBody>
        </p:sp>
        <p:sp>
          <p:nvSpPr>
            <p:cNvPr id="10257" name="TextBox 100"/>
            <p:cNvSpPr txBox="1">
              <a:spLocks noChangeArrowheads="1"/>
            </p:cNvSpPr>
            <p:nvPr/>
          </p:nvSpPr>
          <p:spPr bwMode="auto">
            <a:xfrm>
              <a:off x="3573470" y="1892800"/>
              <a:ext cx="6447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2k</a:t>
              </a:r>
              <a:r>
                <a:rPr lang="el-GR" sz="2000"/>
                <a:t>Ω</a:t>
              </a:r>
              <a:endParaRPr lang="en-US" sz="2000"/>
            </a:p>
          </p:txBody>
        </p:sp>
        <p:cxnSp>
          <p:nvCxnSpPr>
            <p:cNvPr id="102" name="Straight Arrow Connector 101"/>
            <p:cNvCxnSpPr/>
            <p:nvPr/>
          </p:nvCxnSpPr>
          <p:spPr>
            <a:xfrm>
              <a:off x="2495963" y="1394099"/>
              <a:ext cx="347622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9" name="TextBox 102"/>
            <p:cNvSpPr txBox="1">
              <a:spLocks noChangeArrowheads="1"/>
            </p:cNvSpPr>
            <p:nvPr/>
          </p:nvSpPr>
          <p:spPr bwMode="auto">
            <a:xfrm>
              <a:off x="2459725" y="1086295"/>
              <a:ext cx="2551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</a:p>
          </p:txBody>
        </p:sp>
      </p:grp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228600" y="5791200"/>
            <a:ext cx="845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Comic Sans MS" pitchFamily="66" charset="0"/>
              </a:rPr>
              <a:t>Resulting characteristics</a:t>
            </a: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6383338" y="2895600"/>
            <a:ext cx="1277937" cy="220980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8" name="Straight Connector 54"/>
          <p:cNvCxnSpPr>
            <a:cxnSpLocks noChangeShapeType="1"/>
          </p:cNvCxnSpPr>
          <p:nvPr/>
        </p:nvCxnSpPr>
        <p:spPr bwMode="auto">
          <a:xfrm flipH="1">
            <a:off x="4249738" y="5122863"/>
            <a:ext cx="2133600" cy="0"/>
          </a:xfrm>
          <a:prstGeom prst="line">
            <a:avLst/>
          </a:prstGeom>
          <a:noFill/>
          <a:ln w="22225" algn="ctr">
            <a:solidFill>
              <a:srgbClr val="7030A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995</Words>
  <Application>Microsoft Office PowerPoint</Application>
  <PresentationFormat>On-screen Show (4:3)</PresentationFormat>
  <Paragraphs>345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Solutions of Homework problems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 of Homework problems</dc:title>
  <dc:creator>Janusz</dc:creator>
  <cp:lastModifiedBy>Janusz</cp:lastModifiedBy>
  <cp:revision>7</cp:revision>
  <dcterms:created xsi:type="dcterms:W3CDTF">2013-02-22T01:48:35Z</dcterms:created>
  <dcterms:modified xsi:type="dcterms:W3CDTF">2013-02-22T02:12:12Z</dcterms:modified>
</cp:coreProperties>
</file>